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2.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comment3.xml" ContentType="application/vnd.openxmlformats-officedocument.presentationml.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8"/>
  </p:notesMasterIdLst>
  <p:sldIdLst>
    <p:sldId id="256" r:id="rId2"/>
    <p:sldId id="257" r:id="rId3"/>
    <p:sldId id="258" r:id="rId4"/>
    <p:sldId id="348" r:id="rId5"/>
    <p:sldId id="260" r:id="rId6"/>
    <p:sldId id="261" r:id="rId7"/>
    <p:sldId id="351" r:id="rId8"/>
    <p:sldId id="262" r:id="rId9"/>
    <p:sldId id="263" r:id="rId10"/>
    <p:sldId id="352" r:id="rId11"/>
    <p:sldId id="353" r:id="rId12"/>
    <p:sldId id="354" r:id="rId13"/>
    <p:sldId id="355" r:id="rId14"/>
    <p:sldId id="282" r:id="rId15"/>
    <p:sldId id="365" r:id="rId16"/>
    <p:sldId id="293" r:id="rId17"/>
    <p:sldId id="359" r:id="rId18"/>
    <p:sldId id="341" r:id="rId19"/>
    <p:sldId id="356" r:id="rId20"/>
    <p:sldId id="357" r:id="rId21"/>
    <p:sldId id="358" r:id="rId22"/>
    <p:sldId id="360" r:id="rId23"/>
    <p:sldId id="361" r:id="rId24"/>
    <p:sldId id="362" r:id="rId25"/>
    <p:sldId id="363" r:id="rId26"/>
    <p:sldId id="364" r:id="rId27"/>
    <p:sldId id="366" r:id="rId28"/>
    <p:sldId id="469" r:id="rId29"/>
    <p:sldId id="470" r:id="rId30"/>
    <p:sldId id="471" r:id="rId31"/>
    <p:sldId id="367" r:id="rId32"/>
    <p:sldId id="368" r:id="rId33"/>
    <p:sldId id="369" r:id="rId34"/>
    <p:sldId id="370" r:id="rId35"/>
    <p:sldId id="294" r:id="rId36"/>
    <p:sldId id="371" r:id="rId37"/>
    <p:sldId id="373" r:id="rId38"/>
    <p:sldId id="372" r:id="rId39"/>
    <p:sldId id="378" r:id="rId40"/>
    <p:sldId id="349" r:id="rId41"/>
    <p:sldId id="374" r:id="rId42"/>
    <p:sldId id="376" r:id="rId43"/>
    <p:sldId id="379" r:id="rId44"/>
    <p:sldId id="350" r:id="rId45"/>
    <p:sldId id="381" r:id="rId46"/>
    <p:sldId id="382" r:id="rId47"/>
    <p:sldId id="383" r:id="rId48"/>
    <p:sldId id="380" r:id="rId49"/>
    <p:sldId id="384" r:id="rId50"/>
    <p:sldId id="385" r:id="rId51"/>
    <p:sldId id="401" r:id="rId52"/>
    <p:sldId id="402" r:id="rId53"/>
    <p:sldId id="386" r:id="rId54"/>
    <p:sldId id="387" r:id="rId55"/>
    <p:sldId id="298" r:id="rId56"/>
    <p:sldId id="299" r:id="rId57"/>
    <p:sldId id="388" r:id="rId58"/>
    <p:sldId id="406" r:id="rId59"/>
    <p:sldId id="405" r:id="rId60"/>
    <p:sldId id="403" r:id="rId61"/>
    <p:sldId id="389" r:id="rId62"/>
    <p:sldId id="407" r:id="rId63"/>
    <p:sldId id="392" r:id="rId64"/>
    <p:sldId id="404" r:id="rId65"/>
    <p:sldId id="398" r:id="rId66"/>
    <p:sldId id="399" r:id="rId67"/>
    <p:sldId id="393" r:id="rId68"/>
    <p:sldId id="394" r:id="rId69"/>
    <p:sldId id="396" r:id="rId70"/>
    <p:sldId id="408" r:id="rId71"/>
    <p:sldId id="297" r:id="rId72"/>
    <p:sldId id="304" r:id="rId73"/>
    <p:sldId id="303" r:id="rId74"/>
    <p:sldId id="305" r:id="rId75"/>
    <p:sldId id="390" r:id="rId76"/>
    <p:sldId id="400" r:id="rId77"/>
  </p:sldIdLst>
  <p:sldSz cx="18288000" cy="10287000"/>
  <p:notesSz cx="6858000" cy="9144000"/>
  <p:embeddedFontLst>
    <p:embeddedFont>
      <p:font typeface="Calibri" panose="020F0502020204030204" pitchFamily="34" charset="0"/>
      <p:regular r:id="rId79"/>
      <p:bold r:id="rId80"/>
      <p:italic r:id="rId81"/>
      <p:boldItalic r:id="rId82"/>
    </p:embeddedFont>
    <p:embeddedFont>
      <p:font typeface="Consolas" panose="020B0609020204030204" pitchFamily="49" charset="0"/>
      <p:regular r:id="rId83"/>
      <p:bold r:id="rId84"/>
      <p:italic r:id="rId85"/>
      <p:boldItalic r:id="rId86"/>
    </p:embeddedFont>
    <p:embeddedFont>
      <p:font typeface="Gidole" panose="020B0604020202020204" charset="0"/>
      <p:regular r:id="rId87"/>
    </p:embeddedFont>
    <p:embeddedFont>
      <p:font typeface="League Spartan" panose="020B0604020202020204" charset="0"/>
      <p:regular r:id="rId88"/>
    </p:embeddedFont>
    <p:embeddedFont>
      <p:font typeface="Open Sans Extra Bold" panose="020B0604020202020204" charset="0"/>
      <p:regular r:id="rId89"/>
    </p:embeddedFont>
    <p:embeddedFont>
      <p:font typeface="Roboto" panose="02000000000000000000" pitchFamily="2" charset="0"/>
      <p:regular r:id="rId90"/>
      <p:bold r:id="rId91"/>
      <p:italic r:id="rId92"/>
      <p:boldItalic r:id="rId93"/>
    </p:embeddedFont>
    <p:embeddedFont>
      <p:font typeface="Roboto Mono" panose="020B0604020202020204" charset="0"/>
      <p:regular r:id="rId94"/>
      <p:bold r:id="rId95"/>
      <p:italic r:id="rId96"/>
      <p:boldItalic r:id="rId9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duction" id="{8D9F33C0-D822-4A7B-B715-E28E531EE551}">
          <p14:sldIdLst>
            <p14:sldId id="256"/>
            <p14:sldId id="257"/>
            <p14:sldId id="258"/>
            <p14:sldId id="348"/>
          </p14:sldIdLst>
        </p14:section>
        <p14:section name="1. Power Query as ETL" id="{75C5D276-8852-44E4-BA64-192079A8ABB7}">
          <p14:sldIdLst>
            <p14:sldId id="260"/>
            <p14:sldId id="261"/>
            <p14:sldId id="351"/>
            <p14:sldId id="262"/>
            <p14:sldId id="263"/>
            <p14:sldId id="352"/>
            <p14:sldId id="353"/>
            <p14:sldId id="354"/>
            <p14:sldId id="355"/>
            <p14:sldId id="282"/>
            <p14:sldId id="365"/>
          </p14:sldIdLst>
        </p14:section>
        <p14:section name="2. What makes data tidy?" id="{78420295-1657-4AAD-9867-3F6F69780712}">
          <p14:sldIdLst>
            <p14:sldId id="293"/>
            <p14:sldId id="359"/>
            <p14:sldId id="341"/>
            <p14:sldId id="356"/>
            <p14:sldId id="357"/>
            <p14:sldId id="358"/>
            <p14:sldId id="360"/>
            <p14:sldId id="361"/>
            <p14:sldId id="362"/>
            <p14:sldId id="363"/>
            <p14:sldId id="364"/>
            <p14:sldId id="366"/>
            <p14:sldId id="469"/>
            <p14:sldId id="470"/>
            <p14:sldId id="471"/>
          </p14:sldIdLst>
        </p14:section>
        <p14:section name="3. First Steps in Power Query" id="{9E16918C-81C0-4828-AD6D-89691399D72A}">
          <p14:sldIdLst>
            <p14:sldId id="367"/>
            <p14:sldId id="368"/>
            <p14:sldId id="369"/>
            <p14:sldId id="370"/>
          </p14:sldIdLst>
        </p14:section>
        <p14:section name="4. Transform Rows" id="{9D251CC1-067C-4EEA-B450-24967068922C}">
          <p14:sldIdLst>
            <p14:sldId id="294"/>
            <p14:sldId id="371"/>
            <p14:sldId id="373"/>
            <p14:sldId id="372"/>
            <p14:sldId id="378"/>
          </p14:sldIdLst>
        </p14:section>
        <p14:section name="5. Transforming Columns I" id="{955ACC94-B72D-4F21-AE71-5C1C5E205462}">
          <p14:sldIdLst>
            <p14:sldId id="349"/>
            <p14:sldId id="374"/>
            <p14:sldId id="376"/>
            <p14:sldId id="379"/>
          </p14:sldIdLst>
        </p14:section>
        <p14:section name="6. Transforming Columns II" id="{C9233201-4300-4A34-AF4A-279B5A4F54AE}">
          <p14:sldIdLst>
            <p14:sldId id="350"/>
            <p14:sldId id="381"/>
            <p14:sldId id="382"/>
            <p14:sldId id="383"/>
            <p14:sldId id="380"/>
            <p14:sldId id="384"/>
            <p14:sldId id="385"/>
            <p14:sldId id="401"/>
            <p14:sldId id="402"/>
            <p14:sldId id="386"/>
            <p14:sldId id="387"/>
          </p14:sldIdLst>
        </p14:section>
        <p14:section name="6. VLOOKUP meet join" id="{B9543CC9-49A7-4FC2-9E76-33055CDDF8FE}">
          <p14:sldIdLst>
            <p14:sldId id="298"/>
            <p14:sldId id="299"/>
            <p14:sldId id="388"/>
            <p14:sldId id="406"/>
            <p14:sldId id="405"/>
            <p14:sldId id="403"/>
            <p14:sldId id="389"/>
            <p14:sldId id="407"/>
            <p14:sldId id="392"/>
            <p14:sldId id="404"/>
            <p14:sldId id="398"/>
            <p14:sldId id="399"/>
            <p14:sldId id="393"/>
            <p14:sldId id="394"/>
            <p14:sldId id="396"/>
            <p14:sldId id="408"/>
          </p14:sldIdLst>
        </p14:section>
        <p14:section name="7. Conclusion" id="{A4BC7640-9CC7-418E-A546-59B7C5045359}">
          <p14:sldIdLst>
            <p14:sldId id="297"/>
            <p14:sldId id="304"/>
            <p14:sldId id="303"/>
            <p14:sldId id="305"/>
            <p14:sldId id="390"/>
            <p14:sldId id="4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7"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8" autoAdjust="0"/>
    <p:restoredTop sz="79213" autoAdjust="0"/>
  </p:normalViewPr>
  <p:slideViewPr>
    <p:cSldViewPr>
      <p:cViewPr varScale="1">
        <p:scale>
          <a:sx n="60" d="100"/>
          <a:sy n="60" d="100"/>
        </p:scale>
        <p:origin x="1395" y="36"/>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5.fntdata"/><Relationship Id="rId98" Type="http://schemas.openxmlformats.org/officeDocument/2006/relationships/commentAuthors" Target="commentAuthors.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4T18:49:14.376" idx="2">
    <p:pos x="11413" y="2255"/>
    <p:text>Update this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20:01:39.042" idx="4">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2-14T20:19:50.227" idx="5">
    <p:pos x="10051" y="365"/>
    <p:text>Add some scripting here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11/27/2022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that should sound familiar to you as a data analyst follows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526589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29</a:t>
            </a:fld>
            <a:endParaRPr lang="en-US"/>
          </a:p>
        </p:txBody>
      </p:sp>
    </p:spTree>
    <p:extLst>
      <p:ext uri="{BB962C8B-B14F-4D97-AF65-F5344CB8AC3E}">
        <p14:creationId xmlns:p14="http://schemas.microsoft.com/office/powerpoint/2010/main" val="4260665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We won’t really clean or transform anything here, but we will see an awesome built-in Power Query tool for exploratory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do some common row-wise data transformation such as </a:t>
            </a:r>
            <a:r>
              <a:rPr lang="en-US" sz="1200" b="0" i="0" u="none" strike="noStrike" kern="1200" dirty="0">
                <a:solidFill>
                  <a:schemeClr val="tx1"/>
                </a:solidFill>
                <a:effectLst/>
                <a:latin typeface="+mn-lt"/>
                <a:ea typeface="+mn-ea"/>
                <a:cs typeface="+mn-cs"/>
              </a:rPr>
              <a:t>sorting, removing duplicates, filtering, filling and grouping a table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774440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with the last solutions one of the best ways to learn is just to go the extra mile with your data sets, ask “what if” and start to play around. I can’t possibly show you all the row-wise operations because it’s really infinite in Power Query so the best thing we can do is with these little case studies where we start to play around with different options and combinations based on what we want to do with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what we did you may be familiar with – text to columns, reformatting a column, but actually changing a data type is different – we aren’t just cosmetically changing the data, or parts of the data, in Power Query, we are actually converting its type and that is really a different way of doing things, almost more like what you would do in a database. Pretty cool. Let’s continue with some more sophisticated column-wise transformation.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actually be in two parts.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446359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continue with some column transformations, in particular we will create calculated fields and then un-pivot a table.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will start to operate on multiple tables at a time, first by appending two or more tables together, which in some ways is a row-wise operation, but it’s based on columns so I think it still counts </a:t>
            </a:r>
            <a:r>
              <a:rPr lang="en-US">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switch it up a little bit</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9005283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the source data of the hall of fame tables.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623986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looks like the first two names are Ty Cobb and Babe Ruth but how would I know that for sure? It’s not English? Why are we using these? If you have done a lookup before you may know why. We are going to get a lot more advanced with </a:t>
            </a:r>
            <a:r>
              <a:rPr lang="en-US"/>
              <a:t>them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42230229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74137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what happens with our data when we use a join versus a lookup.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36470348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source data only contains a list of the people with last names A thru M. How will this affect an inner join versus an outer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26252009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26020955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that our baseball team is the Left table and the Football teams is the Right table. If I </a:t>
            </a:r>
            <a:r>
              <a:rPr lang="en-US" i="1" dirty="0"/>
              <a:t>only </a:t>
            </a:r>
            <a:r>
              <a:rPr lang="en-US" i="0" dirty="0"/>
              <a:t>want the records of cities who have a baseball championship I can use a left anti. Vice versa for football cities.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7706188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1372985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type of join that is often not listed as a join type but actually is and that is a cross or Cartesian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132577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14159871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8498955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3564818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coming today, as you have seen Power Query is a beast. There is so much you can do, it really opens up the doors to not just Excel but the Microsoft BI stack as a whole, so let’s see what I mean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7830277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you are going to see, learning Power Query can take you in a lot of different directions, which is pretty mind blowing, because there are just so many ways to go and things to learn these days.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Manipulating the M language: This will let you write things like custom functions. This will also be a good gateway into things like re-using queries and customizing what stuff does. </a:t>
            </a:r>
          </a:p>
          <a:p>
            <a:pPr lvl="0"/>
            <a:r>
              <a:rPr lang="en-US" sz="1200" kern="1200" dirty="0">
                <a:solidFill>
                  <a:schemeClr val="tx1"/>
                </a:solidFill>
                <a:effectLst/>
                <a:latin typeface="+mn-lt"/>
                <a:ea typeface="+mn-ea"/>
                <a:cs typeface="+mn-cs"/>
              </a:rPr>
              <a:t>Power Pivot: This is the data modeling language. So if you wanted to build something like a relational schema inside a workbook, and again this can be with data coming from all types of places, and you can even use Power Query to clean up that data and then Power Pivot to build relational models, pretty cool dynamic duo. </a:t>
            </a:r>
          </a:p>
          <a:p>
            <a:pPr lvl="0"/>
            <a:r>
              <a:rPr lang="en-US" sz="1200" kern="1200" dirty="0">
                <a:solidFill>
                  <a:schemeClr val="tx1"/>
                </a:solidFill>
                <a:effectLst/>
                <a:latin typeface="+mn-lt"/>
                <a:ea typeface="+mn-ea"/>
                <a:cs typeface="+mn-cs"/>
              </a:rPr>
              <a:t>Power BI: This is the dashboarding/reporting/visualization part of the Microsoft BI stack. The cool thing is you’ve got a leg up for learning this, because Power BI also has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294406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0.emf"/><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1.emf"/><Relationship Id="rId5" Type="http://schemas.openxmlformats.org/officeDocument/2006/relationships/image" Target="../media/image22.emf"/><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3.emf"/><Relationship Id="rId5" Type="http://schemas.openxmlformats.org/officeDocument/2006/relationships/image" Target="../media/image24.emf"/><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www.seanlahman.com/baseball-archive/statistics" TargetMode="Externa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27.emf"/><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comments" Target="../comments/comment3.xml"/><Relationship Id="rId4" Type="http://schemas.openxmlformats.org/officeDocument/2006/relationships/image" Target="../media/image29.jpe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30.gif"/><Relationship Id="rId4" Type="http://schemas.openxmlformats.org/officeDocument/2006/relationships/hyperlink" Target="https://github.com/gadenbuie/tidyexplain#mutating-join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31.gif"/><Relationship Id="rId4" Type="http://schemas.openxmlformats.org/officeDocument/2006/relationships/hyperlink" Target="https://github.com/gadenbuie/tidyexplain#mutating-join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www.tutorialgateway.org/sql-cross-join/"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hyperlink" Target="https://giphy.com/gifs/mythbusters-gif-qVuWpc7MxvGz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4022266"/>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FIRST STEPS FOR POWER QUERY WITH MICROSOFT EXCEL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19067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10195812" y="264557"/>
            <a:ext cx="7787387" cy="4616648"/>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6241"/>
            <a:ext cx="10024449" cy="518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448763" y="2705100"/>
            <a:ext cx="8076237" cy="441787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Access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ea typeface="Roboto Mono" pitchFamily="2" charset="0"/>
              </a:rPr>
              <a:t>.txt</a:t>
            </a:r>
            <a:r>
              <a:rPr lang="en-US" sz="5400" spc="160" dirty="0">
                <a:solidFill>
                  <a:srgbClr val="000000"/>
                </a:solidFill>
                <a:latin typeface="Gidole" panose="02000503000000000000" pitchFamily="50" charset="0"/>
              </a:rPr>
              <a:t> and </a:t>
            </a:r>
            <a:r>
              <a:rPr lang="en-US" sz="5400" spc="160" dirty="0">
                <a:solidFill>
                  <a:srgbClr val="000000"/>
                </a:solidFill>
                <a:latin typeface="Gidole" panose="02000503000000000000" pitchFamily="50" charset="0"/>
                <a:ea typeface="Roboto Mono" pitchFamily="2" charset="0"/>
              </a:rPr>
              <a:t>.csv</a:t>
            </a:r>
            <a:r>
              <a:rPr lang="en-US" sz="5400" spc="160" dirty="0">
                <a:solidFill>
                  <a:srgbClr val="000000"/>
                </a:solidFill>
                <a:latin typeface="Gidole" panose="02000503000000000000" pitchFamily="50" charset="0"/>
              </a:rPr>
              <a:t> files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SQL Server &amp; other relational databases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XML, HTML &amp; Web data</a:t>
            </a:r>
            <a:br>
              <a:rPr lang="en-US" sz="4000" spc="160" dirty="0">
                <a:solidFill>
                  <a:srgbClr val="000000"/>
                </a:solidFill>
                <a:latin typeface="Gidole" panose="02000503000000000000" pitchFamily="50" charset="0"/>
              </a:rPr>
            </a:br>
            <a:endParaRPr lang="en-US" sz="4000" spc="160" dirty="0">
              <a:solidFill>
                <a:srgbClr val="000000"/>
              </a:solidFill>
              <a:latin typeface="Gidole" panose="02000503000000000000" pitchFamily="50" charset="0"/>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9144000" y="2705100"/>
            <a:ext cx="8076237" cy="438581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SharePoint</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Hadoop</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err="1">
                <a:solidFill>
                  <a:srgbClr val="000000"/>
                </a:solidFill>
                <a:latin typeface="Gidole" panose="02000503000000000000" pitchFamily="50" charset="0"/>
              </a:rPr>
              <a:t>oData</a:t>
            </a: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i="1" spc="160" dirty="0">
                <a:solidFill>
                  <a:srgbClr val="000000"/>
                </a:solidFill>
                <a:latin typeface="Gidole" panose="02000503000000000000" pitchFamily="50" charset="0"/>
              </a:rPr>
              <a:t>Combinations of the above…</a:t>
            </a:r>
            <a:br>
              <a:rPr lang="en-US" sz="4000" i="1" spc="160" dirty="0">
                <a:solidFill>
                  <a:srgbClr val="000000"/>
                </a:solidFill>
                <a:latin typeface="Gidole" panose="02000503000000000000" pitchFamily="50" charset="0"/>
              </a:rPr>
            </a:br>
            <a:endParaRPr lang="en-US" sz="4000" i="1" spc="160"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188552"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077200" y="264557"/>
            <a:ext cx="9905999"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87387" cy="517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2922926" y="719997"/>
            <a:ext cx="12954000" cy="806688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2897526" y="9258300"/>
            <a:ext cx="10515600" cy="461665"/>
          </a:xfrm>
          <a:prstGeom prst="rect">
            <a:avLst/>
          </a:prstGeom>
          <a:noFill/>
        </p:spPr>
        <p:txBody>
          <a:bodyPr wrap="square" rtlCol="0">
            <a:spAutoFit/>
          </a:bodyPr>
          <a:lstStyle/>
          <a:p>
            <a:r>
              <a:rPr lang="en-US" sz="2400" dirty="0">
                <a:latin typeface="Gidole" panose="02000503000000000000" pitchFamily="50" charset="0"/>
                <a:hlinkClick r:id="rId5"/>
              </a:rPr>
              <a:t>https://www.masterdataanalysis.com/ms-excel/analyzing-50-million-records-excel/</a:t>
            </a:r>
            <a:r>
              <a:rPr lang="en-US" sz="24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Roboto Mono" pitchFamily="2" charset="0"/>
                <a:ea typeface="Roboto Mono" pitchFamily="2" charset="0"/>
              </a:rPr>
              <a:t>wholesale-customers.xlsx</a:t>
            </a:r>
          </a:p>
          <a:p>
            <a:pPr marL="571500" indent="-571500">
              <a:buFont typeface="Arial" panose="020B0604020202020204" pitchFamily="34" charset="0"/>
              <a:buChar char="•"/>
            </a:pPr>
            <a:r>
              <a:rPr lang="en-US" sz="3600" dirty="0">
                <a:latin typeface="Gidole" panose="02000503000000000000" pitchFamily="50" charset="0"/>
                <a:ea typeface="Roboto Mono" pitchFamily="2" charset="0"/>
              </a:rPr>
              <a:t>How would you make this data “PivotTable-ready?”</a:t>
            </a:r>
          </a:p>
          <a:p>
            <a:pPr marL="571500"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C4B813BD-696B-4A12-91AC-940AFF814005}"/>
              </a:ext>
            </a:extLst>
          </p:cNvPr>
          <p:cNvPicPr>
            <a:picLocks noChangeAspect="1"/>
          </p:cNvPicPr>
          <p:nvPr/>
        </p:nvPicPr>
        <p:blipFill>
          <a:blip r:embed="rId5"/>
          <a:stretch>
            <a:fillRect/>
          </a:stretch>
        </p:blipFill>
        <p:spPr>
          <a:xfrm>
            <a:off x="3581400" y="225875"/>
            <a:ext cx="11734800" cy="9863060"/>
          </a:xfrm>
          <a:prstGeom prst="rect">
            <a:avLst/>
          </a:prstGeom>
        </p:spPr>
      </p:pic>
    </p:spTree>
    <p:extLst>
      <p:ext uri="{BB962C8B-B14F-4D97-AF65-F5344CB8AC3E}">
        <p14:creationId xmlns:p14="http://schemas.microsoft.com/office/powerpoint/2010/main" val="2944211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5333226" y="1789657"/>
            <a:ext cx="8781276" cy="8105794"/>
          </a:xfrm>
          <a:prstGeom prst="rect">
            <a:avLst/>
          </a:prstGeom>
        </p:spPr>
      </p:pic>
      <p:pic>
        <p:nvPicPr>
          <p:cNvPr id="8" name="Picture 8"/>
          <p:cNvPicPr>
            <a:picLocks noChangeAspect="1"/>
          </p:cNvPicPr>
          <p:nvPr/>
        </p:nvPicPr>
        <p:blipFill>
          <a:blip r:embed="rId4"/>
          <a:srcRect/>
          <a:stretch>
            <a:fillRect/>
          </a:stretch>
        </p:blipFill>
        <p:spPr>
          <a:xfrm>
            <a:off x="16459200" y="-99077"/>
            <a:ext cx="2005783" cy="1470490"/>
          </a:xfrm>
          <a:prstGeom prst="rect">
            <a:avLst/>
          </a:prstGeom>
        </p:spPr>
      </p:pic>
      <p:sp>
        <p:nvSpPr>
          <p:cNvPr id="9" name="TextBox 9"/>
          <p:cNvSpPr txBox="1"/>
          <p:nvPr/>
        </p:nvSpPr>
        <p:spPr>
          <a:xfrm>
            <a:off x="1208994" y="579839"/>
            <a:ext cx="9382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217858" y="9677095"/>
            <a:ext cx="9144000" cy="523220"/>
          </a:xfrm>
          <a:prstGeom prst="rect">
            <a:avLst/>
          </a:prstGeom>
          <a:noFill/>
        </p:spPr>
        <p:txBody>
          <a:bodyPr wrap="square" rtlCol="0">
            <a:spAutoFit/>
          </a:bodyPr>
          <a:lstStyle/>
          <a:p>
            <a:r>
              <a:rPr lang="en-US" sz="2800" dirty="0">
                <a:latin typeface="Gidole" panose="02000503000000000000" pitchFamily="50" charset="0"/>
                <a:hlinkClick r:id="rId6"/>
              </a:rPr>
              <a:t>http://vita.had.co.nz/papers/tidy-data.pdf</a:t>
            </a:r>
            <a:r>
              <a:rPr lang="en-US" sz="2800"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1323439"/>
          </a:xfrm>
          <a:prstGeom prst="rect">
            <a:avLst/>
          </a:prstGeom>
          <a:noFill/>
        </p:spPr>
        <p:txBody>
          <a:bodyPr wrap="square" rtlCol="0">
            <a:spAutoFit/>
          </a:bodyPr>
          <a:lstStyle/>
          <a:p>
            <a:r>
              <a:rPr lang="en-US" sz="4000" b="1" dirty="0">
                <a:latin typeface="Gidole" panose="02000503000000000000" pitchFamily="50" charset="0"/>
              </a:rPr>
              <a:t>Observation: </a:t>
            </a:r>
            <a:r>
              <a:rPr lang="en-US" sz="4000" dirty="0">
                <a:latin typeface="Gidole" panose="02000503000000000000" pitchFamily="50" charset="0"/>
              </a:rPr>
              <a:t>The unit that was measured</a:t>
            </a:r>
          </a:p>
          <a:p>
            <a:r>
              <a:rPr lang="en-US" sz="4000" b="1" dirty="0">
                <a:latin typeface="Gidole" panose="02000503000000000000" pitchFamily="50" charset="0"/>
              </a:rPr>
              <a:t>Variable: </a:t>
            </a:r>
            <a:r>
              <a:rPr lang="en-US" sz="4000"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dirty="0">
                  <a:solidFill>
                    <a:srgbClr val="000000"/>
                  </a:solidFill>
                  <a:latin typeface="Gidole"/>
                </a:rPr>
                <a:t>Data Analyst &amp; Educator at Stringfest Analytics</a:t>
              </a:r>
            </a:p>
            <a:p>
              <a:pPr algn="r">
                <a:lnSpc>
                  <a:spcPts val="4500"/>
                </a:lnSpc>
              </a:pPr>
              <a:endParaRPr lang="en-US" sz="3000" spc="30" dirty="0">
                <a:solidFill>
                  <a:srgbClr val="000000"/>
                </a:solidFill>
                <a:latin typeface="Gidole"/>
              </a:endParaRPr>
            </a:p>
            <a:p>
              <a:pPr algn="r">
                <a:lnSpc>
                  <a:spcPts val="4500"/>
                </a:lnSpc>
              </a:pPr>
              <a:r>
                <a:rPr lang="en-US" sz="3000" spc="30" dirty="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a:t>
              </a:r>
              <a:r>
                <a:rPr lang="en-US" sz="3000" spc="30" dirty="0" err="1">
                  <a:solidFill>
                    <a:srgbClr val="000000"/>
                  </a:solidFill>
                  <a:latin typeface="Gidole"/>
                </a:rPr>
                <a:t>Thinkful’s</a:t>
              </a:r>
              <a:r>
                <a:rPr lang="en-US" sz="3000" spc="30" dirty="0">
                  <a:solidFill>
                    <a:srgbClr val="000000"/>
                  </a:solidFill>
                  <a:latin typeface="Gidole"/>
                </a:rPr>
                <a:t> data analytics program and is the instructor of the DataCamp course “Survey and Measure Development in R.” </a:t>
              </a:r>
            </a:p>
            <a:p>
              <a:pPr algn="r">
                <a:lnSpc>
                  <a:spcPts val="4500"/>
                </a:lnSpc>
              </a:pPr>
              <a:endParaRPr lang="en-US" sz="3000" spc="30" dirty="0">
                <a:solidFill>
                  <a:srgbClr val="000000"/>
                </a:solidFill>
                <a:latin typeface="Gidole"/>
              </a:endParaRPr>
            </a:p>
            <a:p>
              <a:pPr algn="r">
                <a:lnSpc>
                  <a:spcPts val="4500"/>
                </a:lnSpc>
              </a:pPr>
              <a:r>
                <a:rPr lang="en-US" sz="3000" spc="30" dirty="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3143318451"/>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endParaRPr lang="en-US" sz="4400" b="0" dirty="0">
                        <a:latin typeface="Gidole" panose="02000503000000000000" pitchFamily="50" charset="0"/>
                      </a:endParaRP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167679126"/>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r>
                        <a:rPr lang="en-US" sz="4400" b="0" dirty="0">
                          <a:latin typeface="Gidole" panose="02000503000000000000" pitchFamily="50" charset="0"/>
                        </a:rPr>
                        <a:t>Variable</a:t>
                      </a: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001D856E-4016-44BC-BEEC-6F8D6F0D67C4}"/>
              </a:ext>
            </a:extLst>
          </p:cNvPr>
          <p:cNvPicPr>
            <a:picLocks noChangeAspect="1"/>
          </p:cNvPicPr>
          <p:nvPr/>
        </p:nvPicPr>
        <p:blipFill>
          <a:blip r:embed="rId5"/>
          <a:stretch>
            <a:fillRect/>
          </a:stretch>
        </p:blipFill>
        <p:spPr>
          <a:xfrm>
            <a:off x="2209800" y="2095500"/>
            <a:ext cx="13451235" cy="7169755"/>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9372600" y="419100"/>
            <a:ext cx="7498595" cy="9010634"/>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12803573" y="465281"/>
            <a:ext cx="4552088" cy="92046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2344400" y="952500"/>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4734488-D2DD-4910-AD40-BC5E44FB6F6A}"/>
              </a:ext>
            </a:extLst>
          </p:cNvPr>
          <p:cNvPicPr>
            <a:picLocks noChangeAspect="1"/>
          </p:cNvPicPr>
          <p:nvPr/>
        </p:nvPicPr>
        <p:blipFill>
          <a:blip r:embed="rId6"/>
          <a:stretch>
            <a:fillRect/>
          </a:stretch>
        </p:blipFill>
        <p:spPr>
          <a:xfrm>
            <a:off x="2133600" y="1826936"/>
            <a:ext cx="6320501" cy="7594986"/>
          </a:xfrm>
          <a:prstGeom prst="rect">
            <a:avLst/>
          </a:prstGeom>
        </p:spPr>
      </p:pic>
    </p:spTree>
    <p:extLst>
      <p:ext uri="{BB962C8B-B14F-4D97-AF65-F5344CB8AC3E}">
        <p14:creationId xmlns:p14="http://schemas.microsoft.com/office/powerpoint/2010/main" val="2013169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8653749" y="1826936"/>
            <a:ext cx="7815657" cy="6108935"/>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6461" y="65412"/>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0896600" y="905716"/>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11606058" y="459794"/>
            <a:ext cx="5840082" cy="9204601"/>
          </a:xfrm>
          <a:prstGeom prst="rect">
            <a:avLst/>
          </a:prstGeom>
        </p:spPr>
      </p:pic>
      <p:pic>
        <p:nvPicPr>
          <p:cNvPr id="10" name="Picture 9">
            <a:extLst>
              <a:ext uri="{FF2B5EF4-FFF2-40B4-BE49-F238E27FC236}">
                <a16:creationId xmlns:a16="http://schemas.microsoft.com/office/drawing/2014/main" id="{326C716D-47F4-43A4-80AB-38AD71E28C6C}"/>
              </a:ext>
            </a:extLst>
          </p:cNvPr>
          <p:cNvPicPr>
            <a:picLocks noChangeAspect="1"/>
          </p:cNvPicPr>
          <p:nvPr/>
        </p:nvPicPr>
        <p:blipFill>
          <a:blip r:embed="rId6"/>
          <a:stretch>
            <a:fillRect/>
          </a:stretch>
        </p:blipFill>
        <p:spPr>
          <a:xfrm>
            <a:off x="819474" y="2628900"/>
            <a:ext cx="7815657" cy="6108935"/>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3139321"/>
          </a:xfrm>
          <a:prstGeom prst="rect">
            <a:avLst/>
          </a:prstGeom>
          <a:noFill/>
        </p:spPr>
        <p:txBody>
          <a:bodyPr wrap="square" rtlCol="0">
            <a:spAutoFit/>
          </a:bodyPr>
          <a:lstStyle/>
          <a:p>
            <a:r>
              <a:rPr lang="en-US" sz="9900" b="1" dirty="0">
                <a:solidFill>
                  <a:schemeClr val="bg1"/>
                </a:solidFill>
                <a:latin typeface="Normafixed Tryout" panose="00000409000000000000" pitchFamily="49" charset="0"/>
              </a:rPr>
              <a:t>Data profiling with Power Query</a:t>
            </a:r>
          </a:p>
        </p:txBody>
      </p:sp>
    </p:spTree>
    <p:extLst>
      <p:ext uri="{BB962C8B-B14F-4D97-AF65-F5344CB8AC3E}">
        <p14:creationId xmlns:p14="http://schemas.microsoft.com/office/powerpoint/2010/main" val="3059470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20861" y="170082"/>
            <a:ext cx="15964220" cy="1200329"/>
          </a:xfrm>
          <a:prstGeom prst="rect">
            <a:avLst/>
          </a:prstGeom>
          <a:noFill/>
        </p:spPr>
        <p:txBody>
          <a:bodyPr wrap="square" rtlCol="0">
            <a:spAutoFit/>
          </a:bodyPr>
          <a:lstStyle/>
          <a:p>
            <a:r>
              <a:rPr lang="en-US" sz="7200" dirty="0">
                <a:latin typeface="Aliens &amp; cows" panose="00000500000000000000" pitchFamily="2" charset="0"/>
              </a:rPr>
              <a:t>Data profiling: a 30K-foot view of the data</a:t>
            </a:r>
          </a:p>
        </p:txBody>
      </p:sp>
      <p:sp>
        <p:nvSpPr>
          <p:cNvPr id="3" name="TextBox 2">
            <a:extLst>
              <a:ext uri="{FF2B5EF4-FFF2-40B4-BE49-F238E27FC236}">
                <a16:creationId xmlns:a16="http://schemas.microsoft.com/office/drawing/2014/main" id="{6123B922-9B5E-A52F-8958-4E956EED05DB}"/>
              </a:ext>
            </a:extLst>
          </p:cNvPr>
          <p:cNvSpPr txBox="1"/>
          <p:nvPr/>
        </p:nvSpPr>
        <p:spPr>
          <a:xfrm>
            <a:off x="1066800" y="2682510"/>
            <a:ext cx="8991600" cy="3416320"/>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Does the dataset include everything?</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How accurate is the data? </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If the data is kept in Excel, are there any formula errors that could harm future analyses? </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Is it clear what variable &amp; observations are being measured?</a:t>
            </a:r>
          </a:p>
        </p:txBody>
      </p:sp>
      <p:pic>
        <p:nvPicPr>
          <p:cNvPr id="1026" name="Picture 2">
            <a:extLst>
              <a:ext uri="{FF2B5EF4-FFF2-40B4-BE49-F238E27FC236}">
                <a16:creationId xmlns:a16="http://schemas.microsoft.com/office/drawing/2014/main" id="{EFB31A76-4474-F509-E45F-99EB7BFAB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0" y="2552700"/>
            <a:ext cx="6681787" cy="697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913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1154162"/>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OBJECTIVES</a:t>
            </a:r>
          </a:p>
        </p:txBody>
      </p:sp>
      <p:sp>
        <p:nvSpPr>
          <p:cNvPr id="9" name="TextBox 9"/>
          <p:cNvSpPr txBox="1"/>
          <p:nvPr/>
        </p:nvSpPr>
        <p:spPr>
          <a:xfrm rot="-5400000">
            <a:off x="-436430" y="7018749"/>
            <a:ext cx="3650350" cy="828753"/>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with Power Query for Microsoft Excel</a:t>
            </a:r>
          </a:p>
        </p:txBody>
      </p:sp>
      <p:sp>
        <p:nvSpPr>
          <p:cNvPr id="10" name="TextBox 10"/>
          <p:cNvSpPr txBox="1"/>
          <p:nvPr/>
        </p:nvSpPr>
        <p:spPr>
          <a:xfrm>
            <a:off x="3420038" y="3316520"/>
            <a:ext cx="5905084" cy="4346062"/>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Load data from Excel workbooks and csv files into Power Query</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Perform common data wrangling and cleaning tasks</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Combine data from multiple sources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Data prep &amp; profiling with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computers.xlsx</a:t>
            </a:r>
            <a:endParaRPr lang="en-US" sz="3600" dirty="0">
              <a:latin typeface="Consolas" panose="020B0609020204030204" pitchFamily="49" charset="0"/>
              <a:ea typeface="Roboto Mono" pitchFamily="2" charset="0"/>
            </a:endParaRPr>
          </a:p>
          <a:p>
            <a:pPr marL="571500" indent="-571500">
              <a:buFont typeface="Arial" panose="020B0604020202020204" pitchFamily="34" charset="0"/>
              <a:buChar char="•"/>
            </a:pPr>
            <a:r>
              <a:rPr lang="en-US" sz="3600" dirty="0">
                <a:latin typeface="Gidole" panose="020B0604020202020204" charset="0"/>
              </a:rPr>
              <a:t>Profiling the data for potential issues</a:t>
            </a:r>
          </a:p>
          <a:p>
            <a:pPr marL="571500" indent="-571500">
              <a:buFont typeface="Arial" panose="020B0604020202020204" pitchFamily="34" charset="0"/>
              <a:buChar char="•"/>
            </a:pPr>
            <a:r>
              <a:rPr lang="en-US" sz="3600" dirty="0">
                <a:latin typeface="Gidole" panose="020B0604020202020204" charset="0"/>
              </a:rPr>
              <a:t>Adding an index column for slicing and dicing</a:t>
            </a:r>
          </a:p>
        </p:txBody>
      </p:sp>
    </p:spTree>
    <p:extLst>
      <p:ext uri="{BB962C8B-B14F-4D97-AF65-F5344CB8AC3E}">
        <p14:creationId xmlns:p14="http://schemas.microsoft.com/office/powerpoint/2010/main" val="227386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54580"/>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2667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star.xlsx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a:p>
            <a:pPr marL="571500" indent="-571500">
              <a:buFont typeface="Arial" panose="020B0604020202020204" pitchFamily="34" charset="0"/>
              <a:buChar char="•"/>
            </a:pPr>
            <a:r>
              <a:rPr lang="en-US" sz="4000" i="1" dirty="0">
                <a:latin typeface="Gidole" panose="02000503000000000000" pitchFamily="50" charset="0"/>
                <a:ea typeface="Roboto Mono" pitchFamily="2" charset="0"/>
              </a:rPr>
              <a:t>Refer to demo notes</a:t>
            </a:r>
          </a:p>
        </p:txBody>
      </p:sp>
    </p:spTree>
    <p:extLst>
      <p:ext uri="{BB962C8B-B14F-4D97-AF65-F5344CB8AC3E}">
        <p14:creationId xmlns:p14="http://schemas.microsoft.com/office/powerpoint/2010/main" val="1901009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computers.xlsx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a:p>
            <a:pPr marL="571500" indent="-571500">
              <a:buFont typeface="Arial" panose="020B0604020202020204" pitchFamily="34" charset="0"/>
              <a:buChar char="•"/>
            </a:pPr>
            <a:r>
              <a:rPr lang="en-US" sz="4000"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8868"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office-rsvps.xlsx</a:t>
            </a:r>
          </a:p>
        </p:txBody>
      </p:sp>
    </p:spTree>
    <p:extLst>
      <p:ext uri="{BB962C8B-B14F-4D97-AF65-F5344CB8AC3E}">
        <p14:creationId xmlns:p14="http://schemas.microsoft.com/office/powerpoint/2010/main" val="737950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6863417"/>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state-populations.xlsx</a:t>
            </a:r>
          </a:p>
          <a:p>
            <a:endParaRPr lang="en-US" sz="4000" dirty="0">
              <a:latin typeface="Roboto Mono" pitchFamily="2" charset="0"/>
              <a:ea typeface="Roboto Mono" pitchFamily="2" charset="0"/>
            </a:endParaRPr>
          </a:p>
          <a:p>
            <a:r>
              <a:rPr lang="en-US" sz="4000" dirty="0">
                <a:latin typeface="Gidole" panose="02000503000000000000" pitchFamily="50" charset="0"/>
                <a:ea typeface="Roboto Mono" pitchFamily="2" charset="0"/>
              </a:rPr>
              <a:t>Worksheet: </a:t>
            </a:r>
            <a:r>
              <a:rPr lang="en-US" sz="4000" dirty="0">
                <a:latin typeface="Consolas" panose="020B0609020204030204" pitchFamily="49" charset="0"/>
                <a:ea typeface="Roboto Mono" pitchFamily="2" charset="0"/>
              </a:rPr>
              <a:t>states</a:t>
            </a:r>
          </a:p>
          <a:p>
            <a:pPr marL="742950" indent="-742950">
              <a:buFont typeface="+mj-lt"/>
              <a:buAutoNum type="arabicPeriod"/>
            </a:pPr>
            <a:r>
              <a:rPr lang="en-US" sz="4000" dirty="0">
                <a:latin typeface="Gidole" panose="02000503000000000000" pitchFamily="50" charset="0"/>
                <a:ea typeface="Roboto Mono" pitchFamily="2" charset="0"/>
              </a:rPr>
              <a:t>Name the query </a:t>
            </a:r>
            <a:r>
              <a:rPr lang="en-US" sz="4000" dirty="0">
                <a:latin typeface="Roboto Mono" pitchFamily="2" charset="0"/>
                <a:ea typeface="Roboto Mono" pitchFamily="2" charset="0"/>
              </a:rPr>
              <a:t>State populations</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Remove the </a:t>
            </a:r>
            <a:r>
              <a:rPr lang="en-US" sz="4000" dirty="0">
                <a:latin typeface="Roboto Mono" pitchFamily="2" charset="0"/>
                <a:ea typeface="Roboto Mono" pitchFamily="2" charset="0"/>
              </a:rPr>
              <a:t>United States</a:t>
            </a:r>
            <a:r>
              <a:rPr lang="en-US" sz="4000" dirty="0">
                <a:latin typeface="Gidole" panose="02000503000000000000" pitchFamily="50" charset="0"/>
                <a:ea typeface="Roboto Mono" pitchFamily="2" charset="0"/>
              </a:rPr>
              <a:t> row from the data.</a:t>
            </a:r>
          </a:p>
          <a:p>
            <a:pPr marL="742950" indent="-742950">
              <a:buFont typeface="+mj-lt"/>
              <a:buAutoNum type="arabicPeriod"/>
            </a:pPr>
            <a:r>
              <a:rPr lang="en-US" sz="4000" dirty="0">
                <a:latin typeface="Gidole" panose="02000503000000000000" pitchFamily="50" charset="0"/>
                <a:ea typeface="Roboto Mono" pitchFamily="2" charset="0"/>
              </a:rPr>
              <a:t>Fill down blanks on the </a:t>
            </a:r>
            <a:r>
              <a:rPr lang="en-US" sz="4000" dirty="0">
                <a:latin typeface="Roboto Mono" pitchFamily="2" charset="0"/>
                <a:ea typeface="Roboto Mono" pitchFamily="2" charset="0"/>
              </a:rPr>
              <a:t>Region</a:t>
            </a:r>
            <a:r>
              <a:rPr lang="en-US" sz="4000" dirty="0">
                <a:latin typeface="Gidole" panose="02000503000000000000" pitchFamily="50" charset="0"/>
                <a:ea typeface="Roboto Mono" pitchFamily="2" charset="0"/>
              </a:rPr>
              <a:t> and </a:t>
            </a:r>
            <a:r>
              <a:rPr lang="en-US" sz="4000" dirty="0">
                <a:latin typeface="Roboto Mono" pitchFamily="2" charset="0"/>
                <a:ea typeface="Roboto Mono" pitchFamily="2" charset="0"/>
              </a:rPr>
              <a:t>Division</a:t>
            </a:r>
            <a:r>
              <a:rPr lang="en-US" sz="4000" dirty="0">
                <a:latin typeface="Gidole" panose="02000503000000000000" pitchFamily="50" charset="0"/>
                <a:ea typeface="Roboto Mono" pitchFamily="2" charset="0"/>
              </a:rPr>
              <a:t> columns</a:t>
            </a:r>
          </a:p>
          <a:p>
            <a:pPr marL="742950" indent="-742950">
              <a:buFont typeface="+mj-lt"/>
              <a:buAutoNum type="arabicPeriod"/>
            </a:pPr>
            <a:r>
              <a:rPr lang="en-US" sz="4000" dirty="0">
                <a:latin typeface="Gidole" panose="02000503000000000000" pitchFamily="50" charset="0"/>
                <a:ea typeface="Roboto Mono" pitchFamily="2" charset="0"/>
              </a:rPr>
              <a:t>Sort by </a:t>
            </a:r>
            <a:r>
              <a:rPr lang="en-US" sz="4000" dirty="0">
                <a:latin typeface="Roboto Mono" pitchFamily="2" charset="0"/>
                <a:ea typeface="Roboto Mono" pitchFamily="2" charset="0"/>
              </a:rPr>
              <a:t>Population</a:t>
            </a:r>
            <a:r>
              <a:rPr lang="en-US" sz="4000" dirty="0">
                <a:latin typeface="Gidole" panose="02000503000000000000" pitchFamily="50" charset="0"/>
                <a:ea typeface="Roboto Mono" pitchFamily="2" charset="0"/>
              </a:rPr>
              <a:t> from high to low</a:t>
            </a:r>
          </a:p>
          <a:p>
            <a:pPr marL="742950" indent="-742950">
              <a:buFont typeface="+mj-lt"/>
              <a:buAutoNum type="arabicPeriod"/>
            </a:pPr>
            <a:r>
              <a:rPr lang="en-US" sz="4000" dirty="0">
                <a:latin typeface="Gidole" panose="02000503000000000000" pitchFamily="50" charset="0"/>
                <a:ea typeface="Roboto Mono" pitchFamily="2" charset="0"/>
              </a:rPr>
              <a:t>Load results into a PivotTable</a:t>
            </a:r>
          </a:p>
          <a:p>
            <a:pPr marL="742950" indent="-742950">
              <a:buFont typeface="+mj-lt"/>
              <a:buAutoNum type="arabicPeriod"/>
            </a:pPr>
            <a:endParaRPr lang="en-US" sz="4000" dirty="0">
              <a:latin typeface="Gidole" panose="02000503000000000000" pitchFamily="50" charset="0"/>
              <a:ea typeface="Roboto Mono" pitchFamily="2" charset="0"/>
            </a:endParaRPr>
          </a:p>
          <a:p>
            <a:r>
              <a:rPr lang="en-US" sz="4000" dirty="0">
                <a:latin typeface="Gidole" panose="02000503000000000000" pitchFamily="50" charset="0"/>
                <a:ea typeface="Roboto Mono" pitchFamily="2" charset="0"/>
              </a:rPr>
              <a:t>Worksheet: </a:t>
            </a:r>
            <a:r>
              <a:rPr lang="en-US" sz="4000" dirty="0" err="1">
                <a:latin typeface="Consolas" panose="020B0609020204030204" pitchFamily="49" charset="0"/>
                <a:ea typeface="Roboto Mono" pitchFamily="2" charset="0"/>
              </a:rPr>
              <a:t>midwest_cities</a:t>
            </a:r>
            <a:endParaRPr lang="en-US" sz="4000" dirty="0">
              <a:latin typeface="Consolas" panose="020B0609020204030204" pitchFamily="49" charset="0"/>
              <a:ea typeface="Roboto Mono" pitchFamily="2" charset="0"/>
            </a:endParaRPr>
          </a:p>
          <a:p>
            <a:r>
              <a:rPr lang="en-US" sz="4000" dirty="0">
                <a:latin typeface="Gidole" panose="02000503000000000000" pitchFamily="50" charset="0"/>
                <a:ea typeface="Roboto Mono" pitchFamily="2" charset="0"/>
              </a:rPr>
              <a:t>1. Convert this data into a table where each city is in its own row. </a:t>
            </a:r>
          </a:p>
        </p:txBody>
      </p:sp>
    </p:spTree>
    <p:extLst>
      <p:ext uri="{BB962C8B-B14F-4D97-AF65-F5344CB8AC3E}">
        <p14:creationId xmlns:p14="http://schemas.microsoft.com/office/powerpoint/2010/main" val="3177822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with Power Query for Microsoft Excel</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5016758"/>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orders.xlsx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Date</a:t>
            </a:r>
            <a:r>
              <a:rPr lang="en-US" sz="4000" dirty="0">
                <a:latin typeface="Gidole" panose="02000503000000000000" pitchFamily="50" charset="0"/>
                <a:ea typeface="Roboto Mono" pitchFamily="2" charset="0"/>
              </a:rPr>
              <a:t> column to a month data type.</a:t>
            </a: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Account</a:t>
            </a:r>
            <a:r>
              <a:rPr lang="en-US" sz="4000" dirty="0">
                <a:latin typeface="Gidole" panose="02000503000000000000" pitchFamily="50" charset="0"/>
                <a:ea typeface="Roboto Mono" pitchFamily="2" charset="0"/>
              </a:rPr>
              <a:t> column to proper case.</a:t>
            </a:r>
          </a:p>
          <a:p>
            <a:pPr marL="742950" indent="-742950">
              <a:buFont typeface="+mj-lt"/>
              <a:buAutoNum type="arabicPeriod"/>
            </a:pPr>
            <a:r>
              <a:rPr lang="en-US" sz="4000" dirty="0">
                <a:latin typeface="Gidole" panose="02000503000000000000" pitchFamily="50" charset="0"/>
                <a:ea typeface="Roboto Mono" pitchFamily="2" charset="0"/>
              </a:rPr>
              <a:t>Split the </a:t>
            </a:r>
            <a:r>
              <a:rPr lang="en-US" sz="4000" dirty="0">
                <a:latin typeface="Roboto Mono" pitchFamily="2" charset="0"/>
                <a:ea typeface="Roboto Mono" pitchFamily="2" charset="0"/>
              </a:rPr>
              <a:t>Opportunity</a:t>
            </a:r>
            <a:r>
              <a:rPr lang="en-US" sz="4000" dirty="0">
                <a:latin typeface="Gidole" panose="02000503000000000000" pitchFamily="50" charset="0"/>
                <a:ea typeface="Roboto Mono" pitchFamily="2" charset="0"/>
              </a:rPr>
              <a:t> column into three columns:</a:t>
            </a:r>
          </a:p>
          <a:p>
            <a:pPr marL="1200150" lvl="1" indent="-742950">
              <a:buFont typeface="+mj-lt"/>
              <a:buAutoNum type="alphaUcPeriod"/>
            </a:pPr>
            <a:r>
              <a:rPr lang="en-US" sz="4000" dirty="0">
                <a:latin typeface="Roboto Mono" pitchFamily="2" charset="0"/>
                <a:ea typeface="Roboto Mono" pitchFamily="2" charset="0"/>
              </a:rPr>
              <a:t>Vendor</a:t>
            </a:r>
          </a:p>
          <a:p>
            <a:pPr marL="1200150" lvl="1" indent="-742950">
              <a:buFont typeface="+mj-lt"/>
              <a:buAutoNum type="alphaUcPeriod"/>
            </a:pPr>
            <a:r>
              <a:rPr lang="en-US" sz="4000" dirty="0">
                <a:latin typeface="Roboto Mono" pitchFamily="2" charset="0"/>
                <a:ea typeface="Roboto Mono" pitchFamily="2" charset="0"/>
              </a:rPr>
              <a:t>Status</a:t>
            </a:r>
          </a:p>
          <a:p>
            <a:pPr marL="1200150" lvl="1" indent="-742950">
              <a:buFont typeface="+mj-lt"/>
              <a:buAutoNum type="alphaUcPeriod"/>
            </a:pPr>
            <a:r>
              <a:rPr lang="en-US" sz="4000" dirty="0">
                <a:latin typeface="Roboto Mono" pitchFamily="2"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wholesale-customers.xlsx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Tidy this data! </a:t>
            </a:r>
          </a:p>
          <a:p>
            <a:pPr marL="742950" indent="-742950">
              <a:buFont typeface="+mj-lt"/>
              <a:buAutoNum type="arabicPeriod"/>
            </a:pPr>
            <a:r>
              <a:rPr lang="en-US" sz="4000" dirty="0">
                <a:latin typeface="Gidole" panose="02000503000000000000" pitchFamily="50" charset="0"/>
                <a:ea typeface="Roboto Mono" pitchFamily="2" charset="0"/>
              </a:rPr>
              <a:t>Create a field calculating 10% of the sales called </a:t>
            </a:r>
            <a:r>
              <a:rPr lang="en-US" sz="4000"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Files: </a:t>
            </a:r>
            <a:r>
              <a:rPr lang="en-US" sz="4000" dirty="0">
                <a:latin typeface="Roboto Mono" pitchFamily="2" charset="0"/>
                <a:ea typeface="Roboto Mono" pitchFamily="2" charset="0"/>
              </a:rPr>
              <a:t>oscars_yes.csv, oscars_no.csv</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Start with a blank Excel </a:t>
            </a:r>
            <a:r>
              <a:rPr lang="en-US" sz="4000" dirty="0" err="1">
                <a:latin typeface="Gidole" panose="02000503000000000000" pitchFamily="50" charset="0"/>
                <a:ea typeface="Roboto Mono" pitchFamily="2" charset="0"/>
              </a:rPr>
              <a:t>workboook</a:t>
            </a:r>
            <a:endParaRPr lang="en-US" sz="4000" dirty="0">
              <a:latin typeface="Gidole" panose="02000503000000000000" pitchFamily="50" charset="0"/>
              <a:ea typeface="Roboto Mono" pitchFamily="2" charset="0"/>
            </a:endParaRPr>
          </a:p>
        </p:txBody>
      </p:sp>
    </p:spTree>
    <p:extLst>
      <p:ext uri="{BB962C8B-B14F-4D97-AF65-F5344CB8AC3E}">
        <p14:creationId xmlns:p14="http://schemas.microsoft.com/office/powerpoint/2010/main" val="2428157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POWER QUERY AS EXCEL’S ETL TOOL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1938992"/>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hof_inducted.csv, hof_not_inducted.csv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Append these tables</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Append from a folder of files:</a:t>
            </a:r>
          </a:p>
          <a:p>
            <a:pPr marL="1028700" lvl="1" indent="-571500">
              <a:buFont typeface="Arial" panose="020B0604020202020204" pitchFamily="34" charset="0"/>
              <a:buChar char="•"/>
            </a:pPr>
            <a:r>
              <a:rPr lang="en-US" sz="4000" dirty="0">
                <a:latin typeface="Gidole" panose="02000503000000000000" pitchFamily="50" charset="0"/>
              </a:rPr>
              <a:t>Folder: </a:t>
            </a:r>
            <a:r>
              <a:rPr lang="en-US" sz="4000" dirty="0">
                <a:latin typeface="Roboto Mono" pitchFamily="2" charset="0"/>
                <a:ea typeface="Roboto Mono" pitchFamily="2" charset="0"/>
              </a:rPr>
              <a:t>state-populations</a:t>
            </a:r>
          </a:p>
        </p:txBody>
      </p:sp>
      <p:pic>
        <p:nvPicPr>
          <p:cNvPr id="3" name="Picture 2">
            <a:extLst>
              <a:ext uri="{FF2B5EF4-FFF2-40B4-BE49-F238E27FC236}">
                <a16:creationId xmlns:a16="http://schemas.microsoft.com/office/drawing/2014/main" id="{E5781672-03E7-4868-B3A4-6DF845DC7C89}"/>
              </a:ext>
            </a:extLst>
          </p:cNvPr>
          <p:cNvPicPr>
            <a:picLocks noChangeAspect="1"/>
          </p:cNvPicPr>
          <p:nvPr/>
        </p:nvPicPr>
        <p:blipFill>
          <a:blip r:embed="rId5"/>
          <a:stretch>
            <a:fillRect/>
          </a:stretch>
        </p:blipFill>
        <p:spPr>
          <a:xfrm>
            <a:off x="2899388" y="3619144"/>
            <a:ext cx="14006107" cy="3734156"/>
          </a:xfrm>
          <a:prstGeom prst="rect">
            <a:avLst/>
          </a:prstGeom>
        </p:spPr>
      </p:pic>
    </p:spTree>
    <p:extLst>
      <p:ext uri="{BB962C8B-B14F-4D97-AF65-F5344CB8AC3E}">
        <p14:creationId xmlns:p14="http://schemas.microsoft.com/office/powerpoint/2010/main" val="3346071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440120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Roboto Mono" pitchFamily="2" charset="0"/>
                <a:ea typeface="Roboto Mono" pitchFamily="2" charset="0"/>
              </a:rPr>
              <a:t>baseball</a:t>
            </a:r>
            <a:r>
              <a:rPr lang="en-US" sz="4000" dirty="0">
                <a:latin typeface="Gidole" panose="020B0604020202020204" charset="0"/>
              </a:rPr>
              <a:t> folder</a:t>
            </a:r>
          </a:p>
          <a:p>
            <a:pPr marL="1028700" lvl="1" indent="-571500">
              <a:buFont typeface="Arial" panose="020B0604020202020204" pitchFamily="34" charset="0"/>
              <a:buChar char="•"/>
            </a:pPr>
            <a:r>
              <a:rPr lang="en-US" sz="4000" dirty="0">
                <a:latin typeface="Gidole" panose="020B0604020202020204" charset="0"/>
              </a:rPr>
              <a:t>This is a download of the csv version of the </a:t>
            </a:r>
            <a:r>
              <a:rPr lang="en-US" sz="4000" u="sng" dirty="0" err="1">
                <a:latin typeface="Gidole" panose="020B0604020202020204" charset="0"/>
                <a:hlinkClick r:id="rId5"/>
              </a:rPr>
              <a:t>Lahman</a:t>
            </a:r>
            <a:r>
              <a:rPr lang="en-US" sz="4000" u="sng" dirty="0">
                <a:latin typeface="Gidole" panose="020B0604020202020204" charset="0"/>
                <a:hlinkClick r:id="rId5"/>
              </a:rPr>
              <a:t> baseball database</a:t>
            </a:r>
            <a:r>
              <a:rPr lang="en-US" sz="4000" dirty="0">
                <a:latin typeface="Gidole" panose="020B0604020202020204" charset="0"/>
              </a:rPr>
              <a:t>.</a:t>
            </a:r>
          </a:p>
          <a:p>
            <a:pPr marL="1028700" lvl="1" indent="-571500">
              <a:buFont typeface="Arial" panose="020B0604020202020204" pitchFamily="34" charset="0"/>
              <a:buChar char="•"/>
            </a:pPr>
            <a:r>
              <a:rPr lang="en-US" sz="4000" dirty="0">
                <a:latin typeface="Gidole" panose="020B0604020202020204" charset="0"/>
              </a:rPr>
              <a:t>See if you can get a table of </a:t>
            </a:r>
            <a:r>
              <a:rPr lang="en-US" sz="4000" i="1" dirty="0">
                <a:latin typeface="Gidole" panose="020B0604020202020204" charset="0"/>
              </a:rPr>
              <a:t>all </a:t>
            </a:r>
            <a:r>
              <a:rPr lang="en-US" sz="4000" dirty="0">
                <a:latin typeface="Gidole" panose="020B0604020202020204" charset="0"/>
              </a:rPr>
              <a:t>files in this folder using Power Query.</a:t>
            </a:r>
          </a:p>
          <a:p>
            <a:pPr marL="1485900" lvl="2" indent="-571500">
              <a:buFont typeface="Arial" panose="020B0604020202020204" pitchFamily="34" charset="0"/>
              <a:buChar char="•"/>
            </a:pPr>
            <a:r>
              <a:rPr lang="en-US" sz="4000" dirty="0">
                <a:latin typeface="Gidole" panose="020B0604020202020204" charset="0"/>
              </a:rPr>
              <a:t>In this case we </a:t>
            </a:r>
            <a:r>
              <a:rPr lang="en-US" sz="4000" i="1" dirty="0">
                <a:latin typeface="Gidole" panose="020B0604020202020204" charset="0"/>
              </a:rPr>
              <a:t>do not </a:t>
            </a:r>
            <a:r>
              <a:rPr lang="en-US" sz="4000" dirty="0">
                <a:latin typeface="Gidole" panose="020B0604020202020204" charset="0"/>
              </a:rPr>
              <a:t>want to transform the data, just load a table of the file metadata. </a:t>
            </a:r>
          </a:p>
        </p:txBody>
      </p:sp>
    </p:spTree>
    <p:extLst>
      <p:ext uri="{BB962C8B-B14F-4D97-AF65-F5344CB8AC3E}">
        <p14:creationId xmlns:p14="http://schemas.microsoft.com/office/powerpoint/2010/main" val="2611353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524000" y="2158410"/>
            <a:ext cx="4267200" cy="769441"/>
          </a:xfrm>
          <a:prstGeom prst="rect">
            <a:avLst/>
          </a:prstGeom>
          <a:noFill/>
        </p:spPr>
        <p:txBody>
          <a:bodyPr wrap="square" rtlCol="0">
            <a:spAutoFit/>
          </a:bodyPr>
          <a:lstStyle/>
          <a:p>
            <a:r>
              <a:rPr lang="en-US" sz="4400"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6492240" y="2406317"/>
            <a:ext cx="8588907" cy="6851318"/>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676400" y="2874604"/>
            <a:ext cx="4267200" cy="1446550"/>
          </a:xfrm>
          <a:prstGeom prst="rect">
            <a:avLst/>
          </a:prstGeom>
          <a:noFill/>
        </p:spPr>
        <p:txBody>
          <a:bodyPr wrap="square" rtlCol="0">
            <a:spAutoFit/>
          </a:bodyPr>
          <a:lstStyle/>
          <a:p>
            <a:r>
              <a:rPr lang="en-US" sz="4400"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6477000" y="2413937"/>
            <a:ext cx="1066800" cy="6851318"/>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089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382000" y="4191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7500" spc="375" dirty="0">
                <a:solidFill>
                  <a:srgbClr val="FFFFFF"/>
                </a:solidFill>
                <a:latin typeface="League Spartan Bold"/>
              </a:rPr>
              <a:t>, MEET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DUCT TAPE, MEET WELDER</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4" y="2263122"/>
            <a:ext cx="78009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902057"/>
            <a:ext cx="9144000" cy="60769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535355" y="9438328"/>
            <a:ext cx="8001000" cy="5552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7620000" y="9613420"/>
            <a:ext cx="8001000"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 </a:t>
            </a:r>
            <a:r>
              <a:rPr lang="en-US" sz="4000" dirty="0">
                <a:latin typeface="Gidole" panose="020B0604020202020204" charset="0"/>
                <a:ea typeface="Roboto Mono" pitchFamily="2" charset="0"/>
              </a:rPr>
              <a:t>(the VLOOKUP way)</a:t>
            </a:r>
          </a:p>
        </p:txBody>
      </p:sp>
    </p:spTree>
    <p:extLst>
      <p:ext uri="{BB962C8B-B14F-4D97-AF65-F5344CB8AC3E}">
        <p14:creationId xmlns:p14="http://schemas.microsoft.com/office/powerpoint/2010/main" val="28970065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4"/>
              </a:rPr>
              <a:t>https://github.com/gadenbuie/tidyexplain#mutating-joins</a:t>
            </a:r>
            <a:r>
              <a:rPr lang="en-US" sz="3200" spc="160" dirty="0">
                <a:solidFill>
                  <a:srgbClr val="000000"/>
                </a:solidFill>
                <a:latin typeface="Gidole" panose="020B0604020202020204" charset="0"/>
              </a:rPr>
              <a:t>  </a:t>
            </a:r>
          </a:p>
        </p:txBody>
      </p:sp>
      <p:sp>
        <p:nvSpPr>
          <p:cNvPr id="4" name="TextBox 4"/>
          <p:cNvSpPr txBox="1"/>
          <p:nvPr/>
        </p:nvSpPr>
        <p:spPr>
          <a:xfrm>
            <a:off x="3340521" y="8348659"/>
            <a:ext cx="11302158" cy="974626"/>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Gidole" panose="020B0604020202020204" charset="0"/>
              </a:rPr>
              <a:t>Returns ALL records from Table A and matching records from Table B. Results with no match are </a:t>
            </a:r>
            <a:r>
              <a:rPr lang="en-US" sz="3200" b="1" spc="160"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3200" b="1" spc="160" dirty="0">
                <a:solidFill>
                  <a:srgbClr val="000000"/>
                </a:solidFill>
                <a:latin typeface="Gidole" panose="020B0604020202020204" charset="0"/>
                <a:ea typeface="Roboto" panose="02000000000000000000" pitchFamily="2" charset="0"/>
                <a:cs typeface="Roboto" panose="02000000000000000000" pitchFamily="2" charset="0"/>
              </a:rPr>
              <a:t>.</a:t>
            </a:r>
            <a:endParaRPr lang="en-US" sz="3200" spc="160" dirty="0">
              <a:solidFill>
                <a:srgbClr val="000000"/>
              </a:solidFill>
              <a:latin typeface="Gidole" panose="020B0604020202020204" charset="0"/>
              <a:ea typeface="Roboto" panose="02000000000000000000" pitchFamily="2" charset="0"/>
              <a:cs typeface="Roboto" panose="02000000000000000000" pitchFamily="2" charset="0"/>
            </a:endParaRPr>
          </a:p>
        </p:txBody>
      </p:sp>
      <p:pic>
        <p:nvPicPr>
          <p:cNvPr id="9" name="Picture 8" descr="A screenshot of a cell phone&#10;&#10;Description automatically generated">
            <a:extLst>
              <a:ext uri="{FF2B5EF4-FFF2-40B4-BE49-F238E27FC236}">
                <a16:creationId xmlns:a16="http://schemas.microsoft.com/office/drawing/2014/main" id="{34B25F60-2CC2-45F0-B695-A709AAC68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0693" y="145944"/>
            <a:ext cx="7924800" cy="7924800"/>
          </a:xfrm>
          <a:prstGeom prst="rect">
            <a:avLst/>
          </a:prstGeom>
        </p:spPr>
      </p:pic>
    </p:spTree>
    <p:extLst>
      <p:ext uri="{BB962C8B-B14F-4D97-AF65-F5344CB8AC3E}">
        <p14:creationId xmlns:p14="http://schemas.microsoft.com/office/powerpoint/2010/main" val="6053370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906793" y="8587192"/>
            <a:ext cx="11302158" cy="975908"/>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Gidole" panose="020B0604020202020204" charset="0"/>
              </a:rPr>
              <a:t>Returns records that have matching values in Tables A and B</a:t>
            </a:r>
            <a:endParaRPr lang="en-US" sz="3200" spc="160" dirty="0">
              <a:solidFill>
                <a:srgbClr val="000000"/>
              </a:solidFill>
              <a:latin typeface="Gidole" panose="020B0604020202020204" charset="0"/>
            </a:endParaRPr>
          </a:p>
          <a:p>
            <a:pPr marL="264160" lvl="1" algn="ctr">
              <a:lnSpc>
                <a:spcPts val="3840"/>
              </a:lnSpc>
            </a:pPr>
            <a:endParaRPr lang="en-US" sz="32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4"/>
              </a:rPr>
              <a:t>https://github.com/gadenbuie/tidyexplain#mutating-joins</a:t>
            </a:r>
            <a:r>
              <a:rPr lang="en-US" sz="3200" spc="160" dirty="0">
                <a:solidFill>
                  <a:srgbClr val="000000"/>
                </a:solidFill>
                <a:latin typeface="Gidole" panose="020B0604020202020204" charset="0"/>
              </a:rPr>
              <a:t>  </a:t>
            </a:r>
          </a:p>
        </p:txBody>
      </p:sp>
      <p:pic>
        <p:nvPicPr>
          <p:cNvPr id="9" name="Picture 8" descr="A screenshot of a cell phone&#10;&#10;Description automatically generated">
            <a:extLst>
              <a:ext uri="{FF2B5EF4-FFF2-40B4-BE49-F238E27FC236}">
                <a16:creationId xmlns:a16="http://schemas.microsoft.com/office/drawing/2014/main" id="{0D5B7018-D3FC-41DF-A1BB-95C0D5AF6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8293" y="236587"/>
            <a:ext cx="8229600" cy="8229600"/>
          </a:xfrm>
          <a:prstGeom prst="rect">
            <a:avLst/>
          </a:prstGeom>
        </p:spPr>
      </p:pic>
    </p:spTree>
    <p:extLst>
      <p:ext uri="{BB962C8B-B14F-4D97-AF65-F5344CB8AC3E}">
        <p14:creationId xmlns:p14="http://schemas.microsoft.com/office/powerpoint/2010/main" val="416113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632311"/>
          </a:xfrm>
          <a:prstGeom prst="rect">
            <a:avLst/>
          </a:prstGeom>
          <a:noFill/>
        </p:spPr>
        <p:txBody>
          <a:bodyPr wrap="square" rtlCol="0">
            <a:spAutoFit/>
          </a:bodyPr>
          <a:lstStyle/>
          <a:p>
            <a:r>
              <a:rPr lang="en-US" sz="36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3600" dirty="0">
              <a:latin typeface="Gidole" panose="020B0604020202020204" charset="0"/>
            </a:endParaRPr>
          </a:p>
          <a:p>
            <a:r>
              <a:rPr lang="en-US" sz="3600" dirty="0">
                <a:latin typeface="Gidole" panose="020B0604020202020204" charset="0"/>
              </a:rPr>
              <a:t>-- </a:t>
            </a:r>
            <a:r>
              <a:rPr lang="en-US" sz="3600" dirty="0">
                <a:latin typeface="Gidole" panose="020B0604020202020204" charset="0"/>
                <a:hlinkClick r:id="rId3"/>
              </a:rPr>
              <a:t>(where else but) Wikipedia</a:t>
            </a:r>
            <a:endParaRPr lang="en-US" sz="36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0638" y="4184570"/>
            <a:ext cx="7577556" cy="5051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 </a:t>
            </a:r>
            <a:r>
              <a:rPr lang="en-US" sz="4000" dirty="0">
                <a:latin typeface="Gidole" panose="020B0604020202020204" charset="0"/>
                <a:ea typeface="Roboto Mono" pitchFamily="2" charset="0"/>
              </a:rPr>
              <a:t>(the Power Query way)</a:t>
            </a:r>
          </a:p>
        </p:txBody>
      </p:sp>
    </p:spTree>
    <p:extLst>
      <p:ext uri="{BB962C8B-B14F-4D97-AF65-F5344CB8AC3E}">
        <p14:creationId xmlns:p14="http://schemas.microsoft.com/office/powerpoint/2010/main" val="22207654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3170099"/>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hof.csv, people-a-thru-m.csv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What is the result of a left outer join of </a:t>
            </a:r>
            <a:r>
              <a:rPr lang="en-US" sz="4000" dirty="0" err="1">
                <a:latin typeface="Roboto Mono" pitchFamily="2" charset="0"/>
                <a:ea typeface="Roboto Mono" pitchFamily="2" charset="0"/>
              </a:rPr>
              <a:t>hof</a:t>
            </a:r>
            <a:r>
              <a:rPr lang="en-US" sz="4000" dirty="0">
                <a:latin typeface="Gidole" panose="02000503000000000000" pitchFamily="50" charset="0"/>
                <a:ea typeface="Roboto Mono" pitchFamily="2" charset="0"/>
              </a:rPr>
              <a:t> on </a:t>
            </a:r>
            <a:r>
              <a:rPr lang="en-US" sz="4000" dirty="0">
                <a:latin typeface="Roboto Mono" pitchFamily="2" charset="0"/>
                <a:ea typeface="Roboto Mono" pitchFamily="2" charset="0"/>
              </a:rPr>
              <a:t>people-a-thru-m</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What about an inner join?</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42897943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JOIN Beyond the basics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4155318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DATABASE JOIN TYPES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grpSp>
        <p:nvGrpSpPr>
          <p:cNvPr id="10" name="Group 9">
            <a:extLst>
              <a:ext uri="{FF2B5EF4-FFF2-40B4-BE49-F238E27FC236}">
                <a16:creationId xmlns:a16="http://schemas.microsoft.com/office/drawing/2014/main" id="{1E77564B-4F08-4352-A5E6-0D87D31D5167}"/>
              </a:ext>
            </a:extLst>
          </p:cNvPr>
          <p:cNvGrpSpPr/>
          <p:nvPr/>
        </p:nvGrpSpPr>
        <p:grpSpPr>
          <a:xfrm>
            <a:off x="2897526" y="1851104"/>
            <a:ext cx="3485147" cy="1919036"/>
            <a:chOff x="1447800" y="4145280"/>
            <a:chExt cx="6934200" cy="3970020"/>
          </a:xfrm>
        </p:grpSpPr>
        <p:sp>
          <p:nvSpPr>
            <p:cNvPr id="11" name="Oval 10">
              <a:extLst>
                <a:ext uri="{FF2B5EF4-FFF2-40B4-BE49-F238E27FC236}">
                  <a16:creationId xmlns:a16="http://schemas.microsoft.com/office/drawing/2014/main" id="{8883DABC-862A-41A5-9420-0C724A95A99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sp>
          <p:nvSpPr>
            <p:cNvPr id="12" name="Oval 11">
              <a:extLst>
                <a:ext uri="{FF2B5EF4-FFF2-40B4-BE49-F238E27FC236}">
                  <a16:creationId xmlns:a16="http://schemas.microsoft.com/office/drawing/2014/main" id="{14199AE8-9C96-4C2E-812C-A1C0480CC9C0}"/>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grpSp>
      <p:sp>
        <p:nvSpPr>
          <p:cNvPr id="13" name="TextBox 12">
            <a:extLst>
              <a:ext uri="{FF2B5EF4-FFF2-40B4-BE49-F238E27FC236}">
                <a16:creationId xmlns:a16="http://schemas.microsoft.com/office/drawing/2014/main" id="{634DD117-100D-43C0-9FCE-471BBE80236E}"/>
              </a:ext>
            </a:extLst>
          </p:cNvPr>
          <p:cNvSpPr txBox="1"/>
          <p:nvPr/>
        </p:nvSpPr>
        <p:spPr>
          <a:xfrm>
            <a:off x="3203573" y="1277632"/>
            <a:ext cx="3048000" cy="584775"/>
          </a:xfrm>
          <a:prstGeom prst="rect">
            <a:avLst/>
          </a:prstGeom>
          <a:noFill/>
        </p:spPr>
        <p:txBody>
          <a:bodyPr wrap="square" rtlCol="0">
            <a:spAutoFit/>
          </a:bodyPr>
          <a:lstStyle/>
          <a:p>
            <a:pPr algn="ctr"/>
            <a:r>
              <a:rPr lang="en-US" sz="3200" b="1" dirty="0">
                <a:latin typeface="Gidole" panose="02000503000000000000" pitchFamily="50" charset="0"/>
              </a:rPr>
              <a:t>LEFT OUTER</a:t>
            </a:r>
          </a:p>
        </p:txBody>
      </p:sp>
      <p:grpSp>
        <p:nvGrpSpPr>
          <p:cNvPr id="14" name="Group 13">
            <a:extLst>
              <a:ext uri="{FF2B5EF4-FFF2-40B4-BE49-F238E27FC236}">
                <a16:creationId xmlns:a16="http://schemas.microsoft.com/office/drawing/2014/main" id="{5522E1C4-5B24-4C78-AFCC-F05B26853867}"/>
              </a:ext>
            </a:extLst>
          </p:cNvPr>
          <p:cNvGrpSpPr/>
          <p:nvPr/>
        </p:nvGrpSpPr>
        <p:grpSpPr>
          <a:xfrm>
            <a:off x="7265914" y="3527504"/>
            <a:ext cx="3485147" cy="1919036"/>
            <a:chOff x="1447800" y="4145280"/>
            <a:chExt cx="6934200" cy="3970020"/>
          </a:xfrm>
        </p:grpSpPr>
        <p:sp>
          <p:nvSpPr>
            <p:cNvPr id="15" name="Oval 14">
              <a:extLst>
                <a:ext uri="{FF2B5EF4-FFF2-40B4-BE49-F238E27FC236}">
                  <a16:creationId xmlns:a16="http://schemas.microsoft.com/office/drawing/2014/main" id="{42551EC3-7A35-4B51-891D-056E257C5728}"/>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sp>
          <p:nvSpPr>
            <p:cNvPr id="16" name="Oval 15">
              <a:extLst>
                <a:ext uri="{FF2B5EF4-FFF2-40B4-BE49-F238E27FC236}">
                  <a16:creationId xmlns:a16="http://schemas.microsoft.com/office/drawing/2014/main" id="{262789A0-E869-41F4-8550-282FFCF02C1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grpSp>
      <p:sp>
        <p:nvSpPr>
          <p:cNvPr id="17" name="TextBox 16">
            <a:extLst>
              <a:ext uri="{FF2B5EF4-FFF2-40B4-BE49-F238E27FC236}">
                <a16:creationId xmlns:a16="http://schemas.microsoft.com/office/drawing/2014/main" id="{D1A3B713-E968-4BC7-939E-A17F132F580D}"/>
              </a:ext>
            </a:extLst>
          </p:cNvPr>
          <p:cNvSpPr txBox="1"/>
          <p:nvPr/>
        </p:nvSpPr>
        <p:spPr>
          <a:xfrm>
            <a:off x="7571961" y="2954032"/>
            <a:ext cx="3048000" cy="584775"/>
          </a:xfrm>
          <a:prstGeom prst="rect">
            <a:avLst/>
          </a:prstGeom>
          <a:noFill/>
        </p:spPr>
        <p:txBody>
          <a:bodyPr wrap="square" rtlCol="0">
            <a:spAutoFit/>
          </a:bodyPr>
          <a:lstStyle/>
          <a:p>
            <a:pPr algn="ctr"/>
            <a:r>
              <a:rPr lang="en-US" sz="3200" b="1" dirty="0">
                <a:latin typeface="Gidole" panose="02000503000000000000" pitchFamily="50" charset="0"/>
              </a:rPr>
              <a:t>FULL OUTER</a:t>
            </a:r>
          </a:p>
        </p:txBody>
      </p:sp>
      <p:grpSp>
        <p:nvGrpSpPr>
          <p:cNvPr id="22" name="Group 21">
            <a:extLst>
              <a:ext uri="{FF2B5EF4-FFF2-40B4-BE49-F238E27FC236}">
                <a16:creationId xmlns:a16="http://schemas.microsoft.com/office/drawing/2014/main" id="{7E6AB9F3-7715-413C-A3C5-2C8061C94D77}"/>
              </a:ext>
            </a:extLst>
          </p:cNvPr>
          <p:cNvGrpSpPr/>
          <p:nvPr/>
        </p:nvGrpSpPr>
        <p:grpSpPr>
          <a:xfrm>
            <a:off x="11729653" y="1896218"/>
            <a:ext cx="3485147" cy="1919036"/>
            <a:chOff x="1447800" y="4145280"/>
            <a:chExt cx="6934200" cy="3970020"/>
          </a:xfrm>
        </p:grpSpPr>
        <p:sp>
          <p:nvSpPr>
            <p:cNvPr id="24" name="Oval 23">
              <a:extLst>
                <a:ext uri="{FF2B5EF4-FFF2-40B4-BE49-F238E27FC236}">
                  <a16:creationId xmlns:a16="http://schemas.microsoft.com/office/drawing/2014/main" id="{2394C324-20AA-4ACE-9A43-31D40A0B3EBA}"/>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23" name="Oval 22">
              <a:extLst>
                <a:ext uri="{FF2B5EF4-FFF2-40B4-BE49-F238E27FC236}">
                  <a16:creationId xmlns:a16="http://schemas.microsoft.com/office/drawing/2014/main" id="{A1494E74-F382-4BD3-A5DB-A6330BE7B7E5}"/>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25" name="TextBox 24">
            <a:extLst>
              <a:ext uri="{FF2B5EF4-FFF2-40B4-BE49-F238E27FC236}">
                <a16:creationId xmlns:a16="http://schemas.microsoft.com/office/drawing/2014/main" id="{706D67FE-75D7-471F-A4B4-4480245DB9B7}"/>
              </a:ext>
            </a:extLst>
          </p:cNvPr>
          <p:cNvSpPr txBox="1"/>
          <p:nvPr/>
        </p:nvSpPr>
        <p:spPr>
          <a:xfrm>
            <a:off x="12035700" y="1322746"/>
            <a:ext cx="3048000" cy="584775"/>
          </a:xfrm>
          <a:prstGeom prst="rect">
            <a:avLst/>
          </a:prstGeom>
          <a:noFill/>
        </p:spPr>
        <p:txBody>
          <a:bodyPr wrap="square" rtlCol="0">
            <a:spAutoFit/>
          </a:bodyPr>
          <a:lstStyle/>
          <a:p>
            <a:pPr algn="ctr"/>
            <a:r>
              <a:rPr lang="en-US" sz="3200" b="1" dirty="0">
                <a:latin typeface="Gidole" panose="02000503000000000000" pitchFamily="50" charset="0"/>
              </a:rPr>
              <a:t>RIGHT OUTER</a:t>
            </a:r>
          </a:p>
        </p:txBody>
      </p:sp>
      <p:sp>
        <p:nvSpPr>
          <p:cNvPr id="32" name="Freeform: Shape 31">
            <a:extLst>
              <a:ext uri="{FF2B5EF4-FFF2-40B4-BE49-F238E27FC236}">
                <a16:creationId xmlns:a16="http://schemas.microsoft.com/office/drawing/2014/main" id="{5AE882C5-469E-49EB-9E52-9B6ADF4E4171}"/>
              </a:ext>
            </a:extLst>
          </p:cNvPr>
          <p:cNvSpPr/>
          <p:nvPr/>
        </p:nvSpPr>
        <p:spPr>
          <a:xfrm>
            <a:off x="8606356" y="6525224"/>
            <a:ext cx="804265" cy="1484115"/>
          </a:xfrm>
          <a:custGeom>
            <a:avLst/>
            <a:gdLst>
              <a:gd name="connsiteX0" fmla="*/ 399633 w 804265"/>
              <a:gd name="connsiteY0" fmla="*/ 0 h 1484115"/>
              <a:gd name="connsiteX1" fmla="*/ 490180 w 804265"/>
              <a:gd name="connsiteY1" fmla="*/ 66719 h 1484115"/>
              <a:gd name="connsiteX2" fmla="*/ 804265 w 804265"/>
              <a:gd name="connsiteY2" fmla="*/ 743899 h 1484115"/>
              <a:gd name="connsiteX3" fmla="*/ 490180 w 804265"/>
              <a:gd name="connsiteY3" fmla="*/ 1421079 h 1484115"/>
              <a:gd name="connsiteX4" fmla="*/ 404632 w 804265"/>
              <a:gd name="connsiteY4" fmla="*/ 1484115 h 1484115"/>
              <a:gd name="connsiteX5" fmla="*/ 314085 w 804265"/>
              <a:gd name="connsiteY5" fmla="*/ 1417396 h 1484115"/>
              <a:gd name="connsiteX6" fmla="*/ 0 w 804265"/>
              <a:gd name="connsiteY6" fmla="*/ 740216 h 1484115"/>
              <a:gd name="connsiteX7" fmla="*/ 314085 w 804265"/>
              <a:gd name="connsiteY7" fmla="*/ 63036 h 1484115"/>
              <a:gd name="connsiteX8" fmla="*/ 399633 w 804265"/>
              <a:gd name="connsiteY8" fmla="*/ 0 h 148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65" h="1484115">
                <a:moveTo>
                  <a:pt x="399633" y="0"/>
                </a:moveTo>
                <a:lnTo>
                  <a:pt x="490180" y="66719"/>
                </a:lnTo>
                <a:cubicBezTo>
                  <a:pt x="684238" y="240025"/>
                  <a:pt x="804265" y="479444"/>
                  <a:pt x="804265" y="743899"/>
                </a:cubicBezTo>
                <a:cubicBezTo>
                  <a:pt x="804265" y="1008354"/>
                  <a:pt x="684238" y="1247773"/>
                  <a:pt x="490180" y="1421079"/>
                </a:cubicBezTo>
                <a:lnTo>
                  <a:pt x="404632" y="1484115"/>
                </a:lnTo>
                <a:lnTo>
                  <a:pt x="314085" y="1417396"/>
                </a:lnTo>
                <a:cubicBezTo>
                  <a:pt x="120027" y="1244090"/>
                  <a:pt x="0" y="1004671"/>
                  <a:pt x="0" y="740216"/>
                </a:cubicBezTo>
                <a:cubicBezTo>
                  <a:pt x="0" y="475761"/>
                  <a:pt x="120027" y="236342"/>
                  <a:pt x="314085" y="63036"/>
                </a:cubicBezTo>
                <a:lnTo>
                  <a:pt x="399633"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b="1" dirty="0">
              <a:latin typeface="Gidole" panose="02000503000000000000" pitchFamily="50" charset="0"/>
            </a:endParaRPr>
          </a:p>
        </p:txBody>
      </p:sp>
      <p:sp>
        <p:nvSpPr>
          <p:cNvPr id="31" name="Freeform: Shape 30">
            <a:extLst>
              <a:ext uri="{FF2B5EF4-FFF2-40B4-BE49-F238E27FC236}">
                <a16:creationId xmlns:a16="http://schemas.microsoft.com/office/drawing/2014/main" id="{54D73088-0512-475B-800A-5581D8CF9C04}"/>
              </a:ext>
            </a:extLst>
          </p:cNvPr>
          <p:cNvSpPr/>
          <p:nvPr/>
        </p:nvSpPr>
        <p:spPr>
          <a:xfrm>
            <a:off x="9005989" y="6307762"/>
            <a:ext cx="1745073" cy="1915354"/>
          </a:xfrm>
          <a:custGeom>
            <a:avLst/>
            <a:gdLst>
              <a:gd name="connsiteX0" fmla="*/ 672720 w 1745073"/>
              <a:gd name="connsiteY0" fmla="*/ 0 h 1915354"/>
              <a:gd name="connsiteX1" fmla="*/ 1745073 w 1745073"/>
              <a:gd name="connsiteY1" fmla="*/ 957677 h 1915354"/>
              <a:gd name="connsiteX2" fmla="*/ 672720 w 1745073"/>
              <a:gd name="connsiteY2" fmla="*/ 1915354 h 1915354"/>
              <a:gd name="connsiteX3" fmla="*/ 73157 w 1745073"/>
              <a:gd name="connsiteY3" fmla="*/ 1751798 h 1915354"/>
              <a:gd name="connsiteX4" fmla="*/ 4999 w 1745073"/>
              <a:gd name="connsiteY4" fmla="*/ 1701576 h 1915354"/>
              <a:gd name="connsiteX5" fmla="*/ 90547 w 1745073"/>
              <a:gd name="connsiteY5" fmla="*/ 1638540 h 1915354"/>
              <a:gd name="connsiteX6" fmla="*/ 404632 w 1745073"/>
              <a:gd name="connsiteY6" fmla="*/ 961360 h 1915354"/>
              <a:gd name="connsiteX7" fmla="*/ 90547 w 1745073"/>
              <a:gd name="connsiteY7" fmla="*/ 284180 h 1915354"/>
              <a:gd name="connsiteX8" fmla="*/ 0 w 1745073"/>
              <a:gd name="connsiteY8" fmla="*/ 217461 h 1915354"/>
              <a:gd name="connsiteX9" fmla="*/ 73157 w 1745073"/>
              <a:gd name="connsiteY9" fmla="*/ 163556 h 1915354"/>
              <a:gd name="connsiteX10" fmla="*/ 672720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672720" y="0"/>
                </a:moveTo>
                <a:cubicBezTo>
                  <a:pt x="1264964" y="0"/>
                  <a:pt x="1745073" y="428767"/>
                  <a:pt x="1745073" y="957677"/>
                </a:cubicBezTo>
                <a:cubicBezTo>
                  <a:pt x="1745073" y="1486587"/>
                  <a:pt x="1264964" y="1915354"/>
                  <a:pt x="672720" y="1915354"/>
                </a:cubicBezTo>
                <a:cubicBezTo>
                  <a:pt x="450628" y="1915354"/>
                  <a:pt x="244306" y="1855059"/>
                  <a:pt x="73157" y="1751798"/>
                </a:cubicBezTo>
                <a:lnTo>
                  <a:pt x="4999" y="1701576"/>
                </a:lnTo>
                <a:lnTo>
                  <a:pt x="90547" y="1638540"/>
                </a:lnTo>
                <a:cubicBezTo>
                  <a:pt x="284605" y="1465234"/>
                  <a:pt x="404632" y="1225815"/>
                  <a:pt x="404632" y="961360"/>
                </a:cubicBezTo>
                <a:cubicBezTo>
                  <a:pt x="404632" y="696905"/>
                  <a:pt x="284605" y="457486"/>
                  <a:pt x="90547" y="284180"/>
                </a:cubicBezTo>
                <a:lnTo>
                  <a:pt x="0" y="217461"/>
                </a:lnTo>
                <a:lnTo>
                  <a:pt x="73157" y="163556"/>
                </a:lnTo>
                <a:cubicBezTo>
                  <a:pt x="244306" y="60296"/>
                  <a:pt x="450628" y="0"/>
                  <a:pt x="67272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dirty="0">
                <a:latin typeface="Gidole" panose="02000503000000000000" pitchFamily="50" charset="0"/>
              </a:rPr>
              <a:t>A</a:t>
            </a:r>
          </a:p>
        </p:txBody>
      </p:sp>
      <p:sp>
        <p:nvSpPr>
          <p:cNvPr id="30" name="Freeform: Shape 29">
            <a:extLst>
              <a:ext uri="{FF2B5EF4-FFF2-40B4-BE49-F238E27FC236}">
                <a16:creationId xmlns:a16="http://schemas.microsoft.com/office/drawing/2014/main" id="{5FFABB7C-BA44-4879-AD17-87B72005FC67}"/>
              </a:ext>
            </a:extLst>
          </p:cNvPr>
          <p:cNvSpPr/>
          <p:nvPr/>
        </p:nvSpPr>
        <p:spPr>
          <a:xfrm>
            <a:off x="7265915" y="6311445"/>
            <a:ext cx="1745073" cy="1915354"/>
          </a:xfrm>
          <a:custGeom>
            <a:avLst/>
            <a:gdLst>
              <a:gd name="connsiteX0" fmla="*/ 1072353 w 1745073"/>
              <a:gd name="connsiteY0" fmla="*/ 0 h 1915354"/>
              <a:gd name="connsiteX1" fmla="*/ 1671916 w 1745073"/>
              <a:gd name="connsiteY1" fmla="*/ 163556 h 1915354"/>
              <a:gd name="connsiteX2" fmla="*/ 1740074 w 1745073"/>
              <a:gd name="connsiteY2" fmla="*/ 213778 h 1915354"/>
              <a:gd name="connsiteX3" fmla="*/ 1654526 w 1745073"/>
              <a:gd name="connsiteY3" fmla="*/ 276814 h 1915354"/>
              <a:gd name="connsiteX4" fmla="*/ 1340441 w 1745073"/>
              <a:gd name="connsiteY4" fmla="*/ 953994 h 1915354"/>
              <a:gd name="connsiteX5" fmla="*/ 1654526 w 1745073"/>
              <a:gd name="connsiteY5" fmla="*/ 1631174 h 1915354"/>
              <a:gd name="connsiteX6" fmla="*/ 1745073 w 1745073"/>
              <a:gd name="connsiteY6" fmla="*/ 1697893 h 1915354"/>
              <a:gd name="connsiteX7" fmla="*/ 1671916 w 1745073"/>
              <a:gd name="connsiteY7" fmla="*/ 1751798 h 1915354"/>
              <a:gd name="connsiteX8" fmla="*/ 1072353 w 1745073"/>
              <a:gd name="connsiteY8" fmla="*/ 1915354 h 1915354"/>
              <a:gd name="connsiteX9" fmla="*/ 0 w 1745073"/>
              <a:gd name="connsiteY9" fmla="*/ 957677 h 1915354"/>
              <a:gd name="connsiteX10" fmla="*/ 1072353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1072353" y="0"/>
                </a:moveTo>
                <a:cubicBezTo>
                  <a:pt x="1294445" y="0"/>
                  <a:pt x="1500767" y="60296"/>
                  <a:pt x="1671916" y="163556"/>
                </a:cubicBezTo>
                <a:lnTo>
                  <a:pt x="1740074" y="213778"/>
                </a:lnTo>
                <a:lnTo>
                  <a:pt x="1654526" y="276814"/>
                </a:lnTo>
                <a:cubicBezTo>
                  <a:pt x="1460468" y="450120"/>
                  <a:pt x="1340441" y="689539"/>
                  <a:pt x="1340441" y="953994"/>
                </a:cubicBezTo>
                <a:cubicBezTo>
                  <a:pt x="1340441" y="1218449"/>
                  <a:pt x="1460468" y="1457868"/>
                  <a:pt x="1654526" y="1631174"/>
                </a:cubicBezTo>
                <a:lnTo>
                  <a:pt x="1745073" y="1697893"/>
                </a:lnTo>
                <a:lnTo>
                  <a:pt x="1671916" y="1751798"/>
                </a:lnTo>
                <a:cubicBezTo>
                  <a:pt x="1500767" y="1855059"/>
                  <a:pt x="1294445" y="1915354"/>
                  <a:pt x="1072353" y="1915354"/>
                </a:cubicBezTo>
                <a:cubicBezTo>
                  <a:pt x="480109" y="1915354"/>
                  <a:pt x="0" y="1486587"/>
                  <a:pt x="0" y="957677"/>
                </a:cubicBezTo>
                <a:cubicBezTo>
                  <a:pt x="0" y="428767"/>
                  <a:pt x="480109" y="0"/>
                  <a:pt x="1072353"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dirty="0">
                <a:latin typeface="Gidole" panose="02000503000000000000" pitchFamily="50" charset="0"/>
              </a:rPr>
              <a:t>A</a:t>
            </a:r>
          </a:p>
        </p:txBody>
      </p:sp>
      <p:sp>
        <p:nvSpPr>
          <p:cNvPr id="29" name="TextBox 28">
            <a:extLst>
              <a:ext uri="{FF2B5EF4-FFF2-40B4-BE49-F238E27FC236}">
                <a16:creationId xmlns:a16="http://schemas.microsoft.com/office/drawing/2014/main" id="{9DD4C971-CFAA-485F-853B-7046321D2D28}"/>
              </a:ext>
            </a:extLst>
          </p:cNvPr>
          <p:cNvSpPr txBox="1"/>
          <p:nvPr/>
        </p:nvSpPr>
        <p:spPr>
          <a:xfrm>
            <a:off x="7571961" y="5734291"/>
            <a:ext cx="3048000" cy="584775"/>
          </a:xfrm>
          <a:prstGeom prst="rect">
            <a:avLst/>
          </a:prstGeom>
          <a:noFill/>
        </p:spPr>
        <p:txBody>
          <a:bodyPr wrap="square" rtlCol="0">
            <a:spAutoFit/>
          </a:bodyPr>
          <a:lstStyle/>
          <a:p>
            <a:pPr algn="ctr"/>
            <a:r>
              <a:rPr lang="en-US" sz="3200" b="1" dirty="0">
                <a:latin typeface="Gidole" panose="02000503000000000000" pitchFamily="50" charset="0"/>
              </a:rPr>
              <a:t>INNER</a:t>
            </a:r>
          </a:p>
        </p:txBody>
      </p:sp>
      <p:grpSp>
        <p:nvGrpSpPr>
          <p:cNvPr id="33" name="Group 32">
            <a:extLst>
              <a:ext uri="{FF2B5EF4-FFF2-40B4-BE49-F238E27FC236}">
                <a16:creationId xmlns:a16="http://schemas.microsoft.com/office/drawing/2014/main" id="{2B36B0E4-814F-4B36-B3E4-01D7D28CD721}"/>
              </a:ext>
            </a:extLst>
          </p:cNvPr>
          <p:cNvGrpSpPr/>
          <p:nvPr/>
        </p:nvGrpSpPr>
        <p:grpSpPr>
          <a:xfrm>
            <a:off x="2897526" y="8223050"/>
            <a:ext cx="3485147" cy="1919036"/>
            <a:chOff x="1447800" y="4145280"/>
            <a:chExt cx="6934200" cy="3970020"/>
          </a:xfrm>
        </p:grpSpPr>
        <p:sp>
          <p:nvSpPr>
            <p:cNvPr id="35" name="Oval 34">
              <a:extLst>
                <a:ext uri="{FF2B5EF4-FFF2-40B4-BE49-F238E27FC236}">
                  <a16:creationId xmlns:a16="http://schemas.microsoft.com/office/drawing/2014/main" id="{56272C08-7E06-40F9-8639-974FD159229D}"/>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34" name="Oval 33">
              <a:extLst>
                <a:ext uri="{FF2B5EF4-FFF2-40B4-BE49-F238E27FC236}">
                  <a16:creationId xmlns:a16="http://schemas.microsoft.com/office/drawing/2014/main" id="{4231037B-0386-43C0-82A1-437EDBD250FB}"/>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36" name="TextBox 35">
            <a:extLst>
              <a:ext uri="{FF2B5EF4-FFF2-40B4-BE49-F238E27FC236}">
                <a16:creationId xmlns:a16="http://schemas.microsoft.com/office/drawing/2014/main" id="{B66B774E-1062-4A78-B561-6B9E910644E3}"/>
              </a:ext>
            </a:extLst>
          </p:cNvPr>
          <p:cNvSpPr txBox="1"/>
          <p:nvPr/>
        </p:nvSpPr>
        <p:spPr>
          <a:xfrm>
            <a:off x="3203573" y="7649578"/>
            <a:ext cx="3048000" cy="584775"/>
          </a:xfrm>
          <a:prstGeom prst="rect">
            <a:avLst/>
          </a:prstGeom>
          <a:noFill/>
        </p:spPr>
        <p:txBody>
          <a:bodyPr wrap="square" rtlCol="0">
            <a:spAutoFit/>
          </a:bodyPr>
          <a:lstStyle/>
          <a:p>
            <a:pPr algn="ctr"/>
            <a:r>
              <a:rPr lang="en-US" sz="3200" b="1" dirty="0">
                <a:latin typeface="Gidole" panose="02000503000000000000" pitchFamily="50" charset="0"/>
              </a:rPr>
              <a:t>LEFT ANTI</a:t>
            </a:r>
          </a:p>
        </p:txBody>
      </p:sp>
      <p:grpSp>
        <p:nvGrpSpPr>
          <p:cNvPr id="37" name="Group 36">
            <a:extLst>
              <a:ext uri="{FF2B5EF4-FFF2-40B4-BE49-F238E27FC236}">
                <a16:creationId xmlns:a16="http://schemas.microsoft.com/office/drawing/2014/main" id="{9ABA8F77-6832-407B-B5DD-0D68C4078D99}"/>
              </a:ext>
            </a:extLst>
          </p:cNvPr>
          <p:cNvGrpSpPr/>
          <p:nvPr/>
        </p:nvGrpSpPr>
        <p:grpSpPr>
          <a:xfrm>
            <a:off x="12035700" y="8219367"/>
            <a:ext cx="3485147" cy="1919036"/>
            <a:chOff x="1447800" y="4145280"/>
            <a:chExt cx="6934200" cy="3970020"/>
          </a:xfrm>
        </p:grpSpPr>
        <p:sp>
          <p:nvSpPr>
            <p:cNvPr id="38" name="Oval 37">
              <a:extLst>
                <a:ext uri="{FF2B5EF4-FFF2-40B4-BE49-F238E27FC236}">
                  <a16:creationId xmlns:a16="http://schemas.microsoft.com/office/drawing/2014/main" id="{F84FA5D7-BFF1-4E8B-8A1E-247EF682A125}"/>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39" name="Oval 38">
              <a:extLst>
                <a:ext uri="{FF2B5EF4-FFF2-40B4-BE49-F238E27FC236}">
                  <a16:creationId xmlns:a16="http://schemas.microsoft.com/office/drawing/2014/main" id="{0DD10862-6C1A-4BDD-948E-016F78FE3A7E}"/>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40" name="TextBox 39">
            <a:extLst>
              <a:ext uri="{FF2B5EF4-FFF2-40B4-BE49-F238E27FC236}">
                <a16:creationId xmlns:a16="http://schemas.microsoft.com/office/drawing/2014/main" id="{D43CEF7A-94DE-4232-B4FA-EF2A2CE63C9B}"/>
              </a:ext>
            </a:extLst>
          </p:cNvPr>
          <p:cNvSpPr txBox="1"/>
          <p:nvPr/>
        </p:nvSpPr>
        <p:spPr>
          <a:xfrm>
            <a:off x="12341747" y="7645895"/>
            <a:ext cx="3048000" cy="584775"/>
          </a:xfrm>
          <a:prstGeom prst="rect">
            <a:avLst/>
          </a:prstGeom>
          <a:noFill/>
        </p:spPr>
        <p:txBody>
          <a:bodyPr wrap="square" rtlCol="0">
            <a:spAutoFit/>
          </a:bodyPr>
          <a:lstStyle/>
          <a:p>
            <a:pPr algn="ctr"/>
            <a:r>
              <a:rPr lang="en-US" sz="3200" b="1" dirty="0">
                <a:latin typeface="Gidole" panose="02000503000000000000" pitchFamily="50" charset="0"/>
              </a:rPr>
              <a:t>RIGHT ANTI</a:t>
            </a:r>
          </a:p>
        </p:txBody>
      </p:sp>
    </p:spTree>
    <p:extLst>
      <p:ext uri="{BB962C8B-B14F-4D97-AF65-F5344CB8AC3E}">
        <p14:creationId xmlns:p14="http://schemas.microsoft.com/office/powerpoint/2010/main" val="2478778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championships-demo.xlsx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baseball or football championship? </a:t>
            </a:r>
          </a:p>
        </p:txBody>
      </p:sp>
      <p:grpSp>
        <p:nvGrpSpPr>
          <p:cNvPr id="4" name="Group 3">
            <a:extLst>
              <a:ext uri="{FF2B5EF4-FFF2-40B4-BE49-F238E27FC236}">
                <a16:creationId xmlns:a16="http://schemas.microsoft.com/office/drawing/2014/main" id="{63451623-F32A-493A-968D-35E851D63357}"/>
              </a:ext>
            </a:extLst>
          </p:cNvPr>
          <p:cNvGrpSpPr/>
          <p:nvPr/>
        </p:nvGrpSpPr>
        <p:grpSpPr>
          <a:xfrm>
            <a:off x="1143000" y="4914900"/>
            <a:ext cx="6934200" cy="3970020"/>
            <a:chOff x="1447800" y="4145280"/>
            <a:chExt cx="6934200" cy="3970020"/>
          </a:xfrm>
        </p:grpSpPr>
        <p:sp>
          <p:nvSpPr>
            <p:cNvPr id="3" name="Oval 2">
              <a:extLst>
                <a:ext uri="{FF2B5EF4-FFF2-40B4-BE49-F238E27FC236}">
                  <a16:creationId xmlns:a16="http://schemas.microsoft.com/office/drawing/2014/main" id="{A5E1159E-2CA8-4DE3-90AC-0DF68600C20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latin typeface="Gidole" panose="02000503000000000000" pitchFamily="50" charset="0"/>
                </a:rPr>
                <a:t>Baseball</a:t>
              </a:r>
              <a:endParaRPr lang="en-US" b="1" dirty="0">
                <a:latin typeface="Gidole" panose="02000503000000000000" pitchFamily="50" charset="0"/>
              </a:endParaRPr>
            </a:p>
          </p:txBody>
        </p:sp>
        <p:sp>
          <p:nvSpPr>
            <p:cNvPr id="7" name="Oval 6">
              <a:extLst>
                <a:ext uri="{FF2B5EF4-FFF2-40B4-BE49-F238E27FC236}">
                  <a16:creationId xmlns:a16="http://schemas.microsoft.com/office/drawing/2014/main" id="{585405F1-A530-40F7-AD29-2AF38F83E8E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solidFill>
                    <a:schemeClr val="tx1"/>
                  </a:solidFill>
                  <a:latin typeface="Gidole" panose="02000503000000000000" pitchFamily="50" charset="0"/>
                </a:rPr>
                <a:t>Football</a:t>
              </a:r>
              <a:endParaRPr lang="en-US" sz="2800" b="1" dirty="0">
                <a:solidFill>
                  <a:schemeClr val="tx1"/>
                </a:solidFill>
                <a:latin typeface="Gidole" panose="02000503000000000000" pitchFamily="50" charset="0"/>
              </a:endParaRPr>
            </a:p>
          </p:txBody>
        </p:sp>
      </p:grpSp>
      <p:sp>
        <p:nvSpPr>
          <p:cNvPr id="6" name="TextBox 5">
            <a:extLst>
              <a:ext uri="{FF2B5EF4-FFF2-40B4-BE49-F238E27FC236}">
                <a16:creationId xmlns:a16="http://schemas.microsoft.com/office/drawing/2014/main" id="{1BD30442-FB41-4321-ADCA-45C48D815706}"/>
              </a:ext>
            </a:extLst>
          </p:cNvPr>
          <p:cNvSpPr txBox="1"/>
          <p:nvPr/>
        </p:nvSpPr>
        <p:spPr>
          <a:xfrm>
            <a:off x="1524000" y="4156739"/>
            <a:ext cx="6019800" cy="769441"/>
          </a:xfrm>
          <a:prstGeom prst="rect">
            <a:avLst/>
          </a:prstGeom>
          <a:noFill/>
        </p:spPr>
        <p:txBody>
          <a:bodyPr wrap="square" rtlCol="0">
            <a:spAutoFit/>
          </a:bodyPr>
          <a:lstStyle/>
          <a:p>
            <a:pPr algn="ctr"/>
            <a:r>
              <a:rPr lang="en-US" sz="4400" b="1" dirty="0">
                <a:latin typeface="Gidole" panose="02000503000000000000" pitchFamily="50" charset="0"/>
              </a:rPr>
              <a:t>Left anti</a:t>
            </a:r>
          </a:p>
        </p:txBody>
      </p:sp>
      <p:grpSp>
        <p:nvGrpSpPr>
          <p:cNvPr id="10" name="Group 9">
            <a:extLst>
              <a:ext uri="{FF2B5EF4-FFF2-40B4-BE49-F238E27FC236}">
                <a16:creationId xmlns:a16="http://schemas.microsoft.com/office/drawing/2014/main" id="{AE87BFC9-FD88-44F9-9D3C-8AE14064DCE2}"/>
              </a:ext>
            </a:extLst>
          </p:cNvPr>
          <p:cNvGrpSpPr/>
          <p:nvPr/>
        </p:nvGrpSpPr>
        <p:grpSpPr>
          <a:xfrm>
            <a:off x="10058400" y="4839712"/>
            <a:ext cx="6934200" cy="3970020"/>
            <a:chOff x="1447800" y="4145280"/>
            <a:chExt cx="6934200" cy="3970020"/>
          </a:xfrm>
        </p:grpSpPr>
        <p:sp>
          <p:nvSpPr>
            <p:cNvPr id="12" name="Oval 11">
              <a:extLst>
                <a:ext uri="{FF2B5EF4-FFF2-40B4-BE49-F238E27FC236}">
                  <a16:creationId xmlns:a16="http://schemas.microsoft.com/office/drawing/2014/main" id="{A6550919-6D64-41B5-AF2D-A2156DA855F2}"/>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solidFill>
                    <a:schemeClr val="bg1"/>
                  </a:solidFill>
                  <a:latin typeface="Gidole" panose="02000503000000000000" pitchFamily="50" charset="0"/>
                </a:rPr>
                <a:t>Football</a:t>
              </a:r>
              <a:endParaRPr lang="en-US" sz="4400" dirty="0">
                <a:solidFill>
                  <a:schemeClr val="bg1"/>
                </a:solidFill>
              </a:endParaRPr>
            </a:p>
          </p:txBody>
        </p:sp>
        <p:sp>
          <p:nvSpPr>
            <p:cNvPr id="11" name="Oval 10">
              <a:extLst>
                <a:ext uri="{FF2B5EF4-FFF2-40B4-BE49-F238E27FC236}">
                  <a16:creationId xmlns:a16="http://schemas.microsoft.com/office/drawing/2014/main" id="{28F22C61-27CF-4893-AB7C-41FA5AB0B632}"/>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tx1"/>
                  </a:solidFill>
                  <a:latin typeface="Gidole" panose="02000503000000000000" pitchFamily="50" charset="0"/>
                </a:rPr>
                <a:t>Baseball</a:t>
              </a:r>
              <a:endParaRPr lang="en-US" sz="4400" dirty="0">
                <a:solidFill>
                  <a:schemeClr val="tx1"/>
                </a:solidFill>
              </a:endParaRPr>
            </a:p>
          </p:txBody>
        </p:sp>
      </p:grpSp>
      <p:sp>
        <p:nvSpPr>
          <p:cNvPr id="13" name="TextBox 12">
            <a:extLst>
              <a:ext uri="{FF2B5EF4-FFF2-40B4-BE49-F238E27FC236}">
                <a16:creationId xmlns:a16="http://schemas.microsoft.com/office/drawing/2014/main" id="{63FF5501-5201-47C3-A805-740926ACB728}"/>
              </a:ext>
            </a:extLst>
          </p:cNvPr>
          <p:cNvSpPr txBox="1"/>
          <p:nvPr/>
        </p:nvSpPr>
        <p:spPr>
          <a:xfrm>
            <a:off x="10449606" y="4062651"/>
            <a:ext cx="6019800" cy="769441"/>
          </a:xfrm>
          <a:prstGeom prst="rect">
            <a:avLst/>
          </a:prstGeom>
          <a:noFill/>
        </p:spPr>
        <p:txBody>
          <a:bodyPr wrap="square" rtlCol="0">
            <a:spAutoFit/>
          </a:bodyPr>
          <a:lstStyle/>
          <a:p>
            <a:pPr algn="ctr"/>
            <a:r>
              <a:rPr lang="en-US" sz="4400" b="1" dirty="0">
                <a:latin typeface="Gidole" panose="02000503000000000000" pitchFamily="50" charset="0"/>
              </a:rPr>
              <a:t>Right anti</a:t>
            </a:r>
          </a:p>
        </p:txBody>
      </p:sp>
    </p:spTree>
    <p:extLst>
      <p:ext uri="{BB962C8B-B14F-4D97-AF65-F5344CB8AC3E}">
        <p14:creationId xmlns:p14="http://schemas.microsoft.com/office/powerpoint/2010/main" val="13680767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championships-drill.xlsx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hockey or basketball championship? </a:t>
            </a:r>
          </a:p>
        </p:txBody>
      </p:sp>
    </p:spTree>
    <p:extLst>
      <p:ext uri="{BB962C8B-B14F-4D97-AF65-F5344CB8AC3E}">
        <p14:creationId xmlns:p14="http://schemas.microsoft.com/office/powerpoint/2010/main" val="7595815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JOINS CAN GET EXOTIC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BA0197A-9BDF-49F2-B23A-2779E00003C9}"/>
              </a:ext>
            </a:extLst>
          </p:cNvPr>
          <p:cNvSpPr txBox="1"/>
          <p:nvPr/>
        </p:nvSpPr>
        <p:spPr>
          <a:xfrm>
            <a:off x="30480" y="9864328"/>
            <a:ext cx="7848600" cy="369332"/>
          </a:xfrm>
          <a:prstGeom prst="rect">
            <a:avLst/>
          </a:prstGeom>
          <a:noFill/>
        </p:spPr>
        <p:txBody>
          <a:bodyPr wrap="square" rtlCol="0">
            <a:spAutoFit/>
          </a:bodyPr>
          <a:lstStyle/>
          <a:p>
            <a:r>
              <a:rPr lang="en-US" dirty="0">
                <a:latin typeface="Gidole" panose="02000503000000000000" pitchFamily="50" charset="0"/>
                <a:hlinkClick r:id="rId4"/>
              </a:rPr>
              <a:t>https://www.tutorialgateway.org/sql-cross-join/</a:t>
            </a:r>
            <a:r>
              <a:rPr lang="en-US" dirty="0">
                <a:latin typeface="Gidole" panose="02000503000000000000" pitchFamily="50" charset="0"/>
              </a:rPr>
              <a:t>  </a:t>
            </a:r>
          </a:p>
        </p:txBody>
      </p:sp>
      <p:sp>
        <p:nvSpPr>
          <p:cNvPr id="10" name="Oval 9">
            <a:extLst>
              <a:ext uri="{FF2B5EF4-FFF2-40B4-BE49-F238E27FC236}">
                <a16:creationId xmlns:a16="http://schemas.microsoft.com/office/drawing/2014/main" id="{AE747526-1708-4546-9641-90DB667C98A0}"/>
              </a:ext>
            </a:extLst>
          </p:cNvPr>
          <p:cNvSpPr/>
          <p:nvPr/>
        </p:nvSpPr>
        <p:spPr>
          <a:xfrm>
            <a:off x="3120969" y="3543299"/>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51BF744-4E12-4E4F-AB57-B5CA1E8FB0F4}"/>
              </a:ext>
            </a:extLst>
          </p:cNvPr>
          <p:cNvSpPr/>
          <p:nvPr/>
        </p:nvSpPr>
        <p:spPr>
          <a:xfrm>
            <a:off x="10244511" y="3543300"/>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689F17C-12A8-44DD-83EA-235F1D67F318}"/>
              </a:ext>
            </a:extLst>
          </p:cNvPr>
          <p:cNvSpPr txBox="1"/>
          <p:nvPr/>
        </p:nvSpPr>
        <p:spPr>
          <a:xfrm>
            <a:off x="6134100" y="2745326"/>
            <a:ext cx="6019800" cy="584775"/>
          </a:xfrm>
          <a:prstGeom prst="rect">
            <a:avLst/>
          </a:prstGeom>
          <a:noFill/>
        </p:spPr>
        <p:txBody>
          <a:bodyPr wrap="square" rtlCol="0">
            <a:spAutoFit/>
          </a:bodyPr>
          <a:lstStyle/>
          <a:p>
            <a:pPr algn="ctr"/>
            <a:r>
              <a:rPr lang="en-US" sz="3200" b="1" dirty="0">
                <a:latin typeface="Gidole" panose="02000503000000000000" pitchFamily="50" charset="0"/>
              </a:rPr>
              <a:t>Cross join</a:t>
            </a:r>
          </a:p>
        </p:txBody>
      </p:sp>
      <p:sp>
        <p:nvSpPr>
          <p:cNvPr id="11" name="TextBox 10">
            <a:extLst>
              <a:ext uri="{FF2B5EF4-FFF2-40B4-BE49-F238E27FC236}">
                <a16:creationId xmlns:a16="http://schemas.microsoft.com/office/drawing/2014/main" id="{82531519-3B10-4C37-B9EC-54963F7B6DAF}"/>
              </a:ext>
            </a:extLst>
          </p:cNvPr>
          <p:cNvSpPr txBox="1"/>
          <p:nvPr/>
        </p:nvSpPr>
        <p:spPr>
          <a:xfrm>
            <a:off x="4747260" y="406321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sp>
        <p:nvSpPr>
          <p:cNvPr id="15" name="TextBox 14">
            <a:extLst>
              <a:ext uri="{FF2B5EF4-FFF2-40B4-BE49-F238E27FC236}">
                <a16:creationId xmlns:a16="http://schemas.microsoft.com/office/drawing/2014/main" id="{D2B87376-A7BF-4AF8-8E31-7AF7E971005C}"/>
              </a:ext>
            </a:extLst>
          </p:cNvPr>
          <p:cNvSpPr txBox="1"/>
          <p:nvPr/>
        </p:nvSpPr>
        <p:spPr>
          <a:xfrm>
            <a:off x="11867571" y="405490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cxnSp>
        <p:nvCxnSpPr>
          <p:cNvPr id="16" name="Straight Arrow Connector 15">
            <a:extLst>
              <a:ext uri="{FF2B5EF4-FFF2-40B4-BE49-F238E27FC236}">
                <a16:creationId xmlns:a16="http://schemas.microsoft.com/office/drawing/2014/main" id="{4EEA6C14-70B2-4B41-AD2C-665C0D34C68B}"/>
              </a:ext>
            </a:extLst>
          </p:cNvPr>
          <p:cNvCxnSpPr/>
          <p:nvPr/>
        </p:nvCxnSpPr>
        <p:spPr>
          <a:xfrm>
            <a:off x="6019800" y="4686300"/>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E855B4-B297-40BA-9481-9C8DC39806AB}"/>
              </a:ext>
            </a:extLst>
          </p:cNvPr>
          <p:cNvCxnSpPr>
            <a:cxnSpLocks/>
          </p:cNvCxnSpPr>
          <p:nvPr/>
        </p:nvCxnSpPr>
        <p:spPr>
          <a:xfrm>
            <a:off x="6019800" y="4686300"/>
            <a:ext cx="6400800" cy="108256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2E39-D459-47E9-809E-2AC984F9B6EE}"/>
              </a:ext>
            </a:extLst>
          </p:cNvPr>
          <p:cNvCxnSpPr>
            <a:cxnSpLocks/>
          </p:cNvCxnSpPr>
          <p:nvPr/>
        </p:nvCxnSpPr>
        <p:spPr>
          <a:xfrm>
            <a:off x="6019800" y="4657324"/>
            <a:ext cx="6400800" cy="240446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87255-778D-4D73-ACE5-6DC60C2EEF65}"/>
              </a:ext>
            </a:extLst>
          </p:cNvPr>
          <p:cNvCxnSpPr/>
          <p:nvPr/>
        </p:nvCxnSpPr>
        <p:spPr>
          <a:xfrm>
            <a:off x="6286500" y="5768865"/>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7CC8A0-A030-4442-9142-F5BC89E040F1}"/>
              </a:ext>
            </a:extLst>
          </p:cNvPr>
          <p:cNvCxnSpPr>
            <a:cxnSpLocks/>
          </p:cNvCxnSpPr>
          <p:nvPr/>
        </p:nvCxnSpPr>
        <p:spPr>
          <a:xfrm flipV="1">
            <a:off x="6286500" y="4686301"/>
            <a:ext cx="5753100" cy="1082564"/>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6E66E-590B-4811-A483-112C74F331FE}"/>
              </a:ext>
            </a:extLst>
          </p:cNvPr>
          <p:cNvCxnSpPr>
            <a:cxnSpLocks/>
          </p:cNvCxnSpPr>
          <p:nvPr/>
        </p:nvCxnSpPr>
        <p:spPr>
          <a:xfrm>
            <a:off x="6420430" y="5768865"/>
            <a:ext cx="6000170" cy="129291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1D90B-D7BD-4205-8867-37A0C6532536}"/>
              </a:ext>
            </a:extLst>
          </p:cNvPr>
          <p:cNvCxnSpPr/>
          <p:nvPr/>
        </p:nvCxnSpPr>
        <p:spPr>
          <a:xfrm>
            <a:off x="6286500" y="6999393"/>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B98A86-0B82-4C6E-86B5-B3B313390EE6}"/>
              </a:ext>
            </a:extLst>
          </p:cNvPr>
          <p:cNvCxnSpPr>
            <a:cxnSpLocks/>
          </p:cNvCxnSpPr>
          <p:nvPr/>
        </p:nvCxnSpPr>
        <p:spPr>
          <a:xfrm flipV="1">
            <a:off x="6334415" y="4686301"/>
            <a:ext cx="5705185" cy="231309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887C10-E155-4923-BC69-83A687707176}"/>
              </a:ext>
            </a:extLst>
          </p:cNvPr>
          <p:cNvCxnSpPr>
            <a:cxnSpLocks/>
          </p:cNvCxnSpPr>
          <p:nvPr/>
        </p:nvCxnSpPr>
        <p:spPr>
          <a:xfrm flipV="1">
            <a:off x="6420430" y="5768865"/>
            <a:ext cx="5933785" cy="121671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3C45F9-691D-4D58-8D3A-AAB7CF5DD43B}"/>
              </a:ext>
            </a:extLst>
          </p:cNvPr>
          <p:cNvSpPr txBox="1"/>
          <p:nvPr/>
        </p:nvSpPr>
        <p:spPr>
          <a:xfrm>
            <a:off x="2572329" y="2990494"/>
            <a:ext cx="6019800" cy="584775"/>
          </a:xfrm>
          <a:prstGeom prst="rect">
            <a:avLst/>
          </a:prstGeom>
          <a:noFill/>
        </p:spPr>
        <p:txBody>
          <a:bodyPr wrap="square" rtlCol="0">
            <a:spAutoFit/>
          </a:bodyPr>
          <a:lstStyle/>
          <a:p>
            <a:pPr algn="ctr"/>
            <a:r>
              <a:rPr lang="en-US" sz="3200" b="1" dirty="0">
                <a:latin typeface="Gidole" panose="02000503000000000000" pitchFamily="50" charset="0"/>
              </a:rPr>
              <a:t>TABLE A</a:t>
            </a:r>
          </a:p>
        </p:txBody>
      </p:sp>
      <p:sp>
        <p:nvSpPr>
          <p:cNvPr id="26" name="TextBox 25">
            <a:extLst>
              <a:ext uri="{FF2B5EF4-FFF2-40B4-BE49-F238E27FC236}">
                <a16:creationId xmlns:a16="http://schemas.microsoft.com/office/drawing/2014/main" id="{429194C6-C94B-4C36-AA87-1929AB7F3E21}"/>
              </a:ext>
            </a:extLst>
          </p:cNvPr>
          <p:cNvSpPr txBox="1"/>
          <p:nvPr/>
        </p:nvSpPr>
        <p:spPr>
          <a:xfrm>
            <a:off x="9695871" y="2966220"/>
            <a:ext cx="6019800" cy="584775"/>
          </a:xfrm>
          <a:prstGeom prst="rect">
            <a:avLst/>
          </a:prstGeom>
          <a:noFill/>
        </p:spPr>
        <p:txBody>
          <a:bodyPr wrap="square" rtlCol="0">
            <a:spAutoFit/>
          </a:bodyPr>
          <a:lstStyle/>
          <a:p>
            <a:pPr algn="ctr"/>
            <a:r>
              <a:rPr lang="en-US" sz="3200" b="1" dirty="0">
                <a:latin typeface="Gidole" panose="02000503000000000000" pitchFamily="50" charset="0"/>
              </a:rPr>
              <a:t>TABLE B</a:t>
            </a:r>
          </a:p>
        </p:txBody>
      </p:sp>
    </p:spTree>
    <p:extLst>
      <p:ext uri="{BB962C8B-B14F-4D97-AF65-F5344CB8AC3E}">
        <p14:creationId xmlns:p14="http://schemas.microsoft.com/office/powerpoint/2010/main" val="4279494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office-employees.xlsx</a:t>
            </a:r>
          </a:p>
        </p:txBody>
      </p:sp>
    </p:spTree>
    <p:extLst>
      <p:ext uri="{BB962C8B-B14F-4D97-AF65-F5344CB8AC3E}">
        <p14:creationId xmlns:p14="http://schemas.microsoft.com/office/powerpoint/2010/main" val="34622105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2554545"/>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states.xlsx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Create a table to record each state’s bird, flower and capital</a:t>
            </a:r>
          </a:p>
          <a:p>
            <a:pPr marL="742950" indent="-742950">
              <a:buFont typeface="+mj-lt"/>
              <a:buAutoNum type="arabicPeriod"/>
            </a:pP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115665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907648" y="1638300"/>
            <a:ext cx="4959752" cy="4645364"/>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769441"/>
            </a:xfrm>
            <a:prstGeom prst="rect">
              <a:avLst/>
            </a:prstGeom>
            <a:noFill/>
          </p:spPr>
          <p:txBody>
            <a:bodyPr wrap="square" rtlCol="0">
              <a:spAutoFit/>
            </a:bodyPr>
            <a:lstStyle/>
            <a:p>
              <a:pPr algn="ctr"/>
              <a:r>
                <a:rPr lang="en-US" sz="4400"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6019799" y="1638299"/>
            <a:ext cx="5729246" cy="5022604"/>
            <a:chOff x="6019799" y="1638299"/>
            <a:chExt cx="5729246" cy="5022604"/>
          </a:xfrm>
        </p:grpSpPr>
        <p:sp>
          <p:nvSpPr>
            <p:cNvPr id="12" name="TextBox 11">
              <a:extLst>
                <a:ext uri="{FF2B5EF4-FFF2-40B4-BE49-F238E27FC236}">
                  <a16:creationId xmlns:a16="http://schemas.microsoft.com/office/drawing/2014/main" id="{BA60B585-15E5-46DB-B3DE-577C0543BBB3}"/>
                </a:ext>
              </a:extLst>
            </p:cNvPr>
            <p:cNvSpPr txBox="1"/>
            <p:nvPr/>
          </p:nvSpPr>
          <p:spPr>
            <a:xfrm>
              <a:off x="6329774" y="1638299"/>
              <a:ext cx="4572000" cy="830997"/>
            </a:xfrm>
            <a:prstGeom prst="rect">
              <a:avLst/>
            </a:prstGeom>
            <a:noFill/>
          </p:spPr>
          <p:txBody>
            <a:bodyPr wrap="square" rtlCol="0">
              <a:spAutoFit/>
            </a:bodyPr>
            <a:lstStyle/>
            <a:p>
              <a:pPr algn="ctr"/>
              <a:r>
                <a:rPr lang="en-US" sz="48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12385964" y="1638299"/>
            <a:ext cx="5415806" cy="4656484"/>
            <a:chOff x="12385964" y="1638299"/>
            <a:chExt cx="5415806" cy="4656484"/>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5964" y="1638299"/>
              <a:ext cx="4572000" cy="769441"/>
            </a:xfrm>
            <a:prstGeom prst="rect">
              <a:avLst/>
            </a:prstGeom>
            <a:noFill/>
          </p:spPr>
          <p:txBody>
            <a:bodyPr wrap="square" rtlCol="0">
              <a:spAutoFit/>
            </a:bodyPr>
            <a:lstStyle/>
            <a:p>
              <a:pPr algn="ctr"/>
              <a:r>
                <a:rPr lang="en-US" sz="4400"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2838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382000" y="5715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1028700" lvl="1" indent="-571500">
              <a:buFont typeface="Arial" panose="020B0604020202020204" pitchFamily="34" charset="0"/>
              <a:buChar char="•"/>
            </a:pPr>
            <a:r>
              <a:rPr lang="en-US" sz="5800" dirty="0">
                <a:latin typeface="Gidole" panose="020B0604020202020204" charset="0"/>
              </a:rPr>
              <a:t>M language</a:t>
            </a:r>
          </a:p>
          <a:p>
            <a:pPr marL="1028700" lvl="1" indent="-571500">
              <a:buFont typeface="Arial" panose="020B0604020202020204" pitchFamily="34" charset="0"/>
              <a:buChar char="•"/>
            </a:pPr>
            <a:r>
              <a:rPr lang="en-US" sz="5800" dirty="0">
                <a:latin typeface="Gidole" panose="020B0604020202020204" charset="0"/>
              </a:rPr>
              <a:t>PowerPivot</a:t>
            </a:r>
          </a:p>
          <a:p>
            <a:pPr marL="1028700" lvl="1" indent="-571500">
              <a:buFont typeface="Arial" panose="020B0604020202020204" pitchFamily="34" charset="0"/>
              <a:buChar char="•"/>
            </a:pPr>
            <a:r>
              <a:rPr lang="en-US" sz="5800"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https://learning.oreilly.com/library/view/collect-combine-and/9781509307982/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3755515"/>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Collect, Combine, and Transform Data Using Power Query in Excel and Power BI</a:t>
            </a:r>
            <a:r>
              <a:rPr lang="en-US" sz="4200" dirty="0">
                <a:solidFill>
                  <a:srgbClr val="FFFFFF"/>
                </a:solidFill>
                <a:latin typeface="League Spartan"/>
              </a:rPr>
              <a:t>, 1st Edition</a:t>
            </a:r>
          </a:p>
          <a:p>
            <a:pPr>
              <a:lnSpc>
                <a:spcPts val="5880"/>
              </a:lnSpc>
              <a:spcBef>
                <a:spcPct val="0"/>
              </a:spcBef>
            </a:pPr>
            <a:r>
              <a:rPr lang="en-US" sz="4200" dirty="0">
                <a:solidFill>
                  <a:srgbClr val="FFFFFF"/>
                </a:solidFill>
                <a:latin typeface="League Spartan"/>
              </a:rPr>
              <a:t>by Gil </a:t>
            </a:r>
            <a:r>
              <a:rPr lang="en-US" sz="4200" dirty="0" err="1">
                <a:solidFill>
                  <a:srgbClr val="FFFFFF"/>
                </a:solidFill>
                <a:latin typeface="League Spartan"/>
              </a:rPr>
              <a:t>Raviv</a:t>
            </a:r>
            <a:endParaRPr lang="en-US" sz="42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173" y="1066799"/>
            <a:ext cx="6450542" cy="788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https://learning.oreilly.com/library/view/excel-power-pivot/9781119210641/</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endParaRPr lang="en-US" sz="4200" i="1" dirty="0">
              <a:solidFill>
                <a:srgbClr val="FFFFFF"/>
              </a:solidFill>
              <a:latin typeface="League Spartan"/>
            </a:endParaRPr>
          </a:p>
          <a:p>
            <a:pPr>
              <a:lnSpc>
                <a:spcPts val="5880"/>
              </a:lnSpc>
              <a:spcBef>
                <a:spcPct val="0"/>
              </a:spcBef>
            </a:pPr>
            <a:r>
              <a:rPr lang="en-US" sz="4200" i="1" dirty="0">
                <a:solidFill>
                  <a:srgbClr val="FFFFFF"/>
                </a:solidFill>
                <a:latin typeface="League Spartan"/>
              </a:rPr>
              <a:t>Excel Power Pivot and Power Query For Dummies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0152" y="1205277"/>
            <a:ext cx="5693322" cy="711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9603815"/>
            <a:ext cx="8153400" cy="523220"/>
          </a:xfrm>
          <a:prstGeom prst="rect">
            <a:avLst/>
          </a:prstGeom>
          <a:noFill/>
        </p:spPr>
        <p:txBody>
          <a:bodyPr wrap="square" rtlCol="0">
            <a:spAutoFit/>
          </a:bodyPr>
          <a:lstStyle/>
          <a:p>
            <a:r>
              <a:rPr lang="en-US" sz="2800" dirty="0">
                <a:latin typeface="Gidole" panose="020B0604020202020204" charset="0"/>
                <a:hlinkClick r:id="rId4"/>
              </a:rPr>
              <a:t>https://giphy.com/gifs/mythbusters-gif-qVuWpc7MxvGz6</a:t>
            </a:r>
            <a:r>
              <a:rPr lang="en-US" sz="2800"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3717694"/>
            <a:ext cx="9982200" cy="56226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911898"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36288" cy="515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1417</TotalTime>
  <Words>4436</Words>
  <Application>Microsoft Office PowerPoint</Application>
  <PresentationFormat>Custom</PresentationFormat>
  <Paragraphs>444</Paragraphs>
  <Slides>76</Slides>
  <Notes>69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76</vt:i4>
      </vt:variant>
    </vt:vector>
  </HeadingPairs>
  <TitlesOfParts>
    <vt:vector size="89" baseType="lpstr">
      <vt:lpstr>Roboto Mono</vt:lpstr>
      <vt:lpstr>Roboto</vt:lpstr>
      <vt:lpstr>Calibri</vt:lpstr>
      <vt:lpstr>League Spartan Bold</vt:lpstr>
      <vt:lpstr>League Spartan</vt:lpstr>
      <vt:lpstr>Consolas</vt:lpstr>
      <vt:lpstr>Open Sans Extra Bold</vt:lpstr>
      <vt:lpstr>Gidole</vt:lpstr>
      <vt:lpstr>Aliens &amp; cows</vt:lpstr>
      <vt:lpstr>Arial</vt:lpstr>
      <vt:lpstr>Normafixed Tryout</vt:lpstr>
      <vt:lpstr>League Spartan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110</cp:revision>
  <dcterms:created xsi:type="dcterms:W3CDTF">2006-08-16T00:00:00Z</dcterms:created>
  <dcterms:modified xsi:type="dcterms:W3CDTF">2022-11-28T00:23:17Z</dcterms:modified>
  <dc:identifier>DADurESpNu8</dc:identifier>
</cp:coreProperties>
</file>